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9" r:id="rId2"/>
  </p:sldMasterIdLst>
  <p:notesMasterIdLst>
    <p:notesMasterId r:id="rId20"/>
  </p:notesMasterIdLst>
  <p:handoutMasterIdLst>
    <p:handoutMasterId r:id="rId21"/>
  </p:handoutMasterIdLst>
  <p:sldIdLst>
    <p:sldId id="1752" r:id="rId3"/>
    <p:sldId id="495" r:id="rId4"/>
    <p:sldId id="1750" r:id="rId5"/>
    <p:sldId id="1834" r:id="rId6"/>
    <p:sldId id="431" r:id="rId7"/>
    <p:sldId id="1787" r:id="rId8"/>
    <p:sldId id="1831" r:id="rId9"/>
    <p:sldId id="1789" r:id="rId10"/>
    <p:sldId id="1832" r:id="rId11"/>
    <p:sldId id="1833" r:id="rId12"/>
    <p:sldId id="1836" r:id="rId13"/>
    <p:sldId id="1840" r:id="rId14"/>
    <p:sldId id="1838" r:id="rId15"/>
    <p:sldId id="1837" r:id="rId16"/>
    <p:sldId id="1839" r:id="rId17"/>
    <p:sldId id="1820" r:id="rId18"/>
    <p:sldId id="1835"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9F29B0-F986-4255-9689-B1B361025647}">
          <p14:sldIdLst>
            <p14:sldId id="1752"/>
            <p14:sldId id="495"/>
            <p14:sldId id="1750"/>
            <p14:sldId id="1834"/>
            <p14:sldId id="431"/>
            <p14:sldId id="1787"/>
            <p14:sldId id="1831"/>
            <p14:sldId id="1789"/>
            <p14:sldId id="1832"/>
            <p14:sldId id="1833"/>
            <p14:sldId id="1836"/>
            <p14:sldId id="1840"/>
            <p14:sldId id="1838"/>
            <p14:sldId id="1837"/>
            <p14:sldId id="1839"/>
            <p14:sldId id="1820"/>
            <p14:sldId id="1835"/>
          </p14:sldIdLst>
        </p14:section>
      </p14:sectionLst>
    </p:ext>
    <p:ext uri="{EFAFB233-063F-42B5-8137-9DF3F51BA10A}">
      <p15:sldGuideLst xmlns:p15="http://schemas.microsoft.com/office/powerpoint/2012/main">
        <p15:guide id="1" orient="horz" pos="1979" userDrawn="1">
          <p15:clr>
            <a:srgbClr val="A4A3A4"/>
          </p15:clr>
        </p15:guide>
        <p15:guide id="2" pos="2230" userDrawn="1">
          <p15:clr>
            <a:srgbClr val="A4A3A4"/>
          </p15:clr>
        </p15:guide>
        <p15:guide id="3" pos="1073" userDrawn="1">
          <p15:clr>
            <a:srgbClr val="A4A3A4"/>
          </p15:clr>
        </p15:guide>
        <p15:guide id="4" pos="6947" userDrawn="1">
          <p15:clr>
            <a:srgbClr val="A4A3A4"/>
          </p15:clr>
        </p15:guide>
        <p15:guide id="5" orient="horz" pos="595" userDrawn="1">
          <p15:clr>
            <a:srgbClr val="A4A3A4"/>
          </p15:clr>
        </p15:guide>
        <p15:guide id="6" orient="horz" pos="731" userDrawn="1">
          <p15:clr>
            <a:srgbClr val="A4A3A4"/>
          </p15:clr>
        </p15:guide>
        <p15:guide id="7" orient="horz" pos="3861" userDrawn="1">
          <p15:clr>
            <a:srgbClr val="A4A3A4"/>
          </p15:clr>
        </p15:guide>
        <p15:guide id="8" orient="horz" pos="370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1" clrIdx="0"/>
  <p:cmAuthor id="1" name="叶 丁" initials="叶"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D6EC4"/>
    <a:srgbClr val="FFFFFF"/>
    <a:srgbClr val="375330"/>
    <a:srgbClr val="6CAB43"/>
    <a:srgbClr val="B6CAE5"/>
    <a:srgbClr val="3A5A9B"/>
    <a:srgbClr val="517D7D"/>
    <a:srgbClr val="191919"/>
    <a:srgbClr val="D4DEF8"/>
    <a:srgbClr val="D8C6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6" autoAdjust="0"/>
    <p:restoredTop sz="77659" autoAdjust="0"/>
  </p:normalViewPr>
  <p:slideViewPr>
    <p:cSldViewPr snapToGrid="0" showGuides="1">
      <p:cViewPr varScale="1">
        <p:scale>
          <a:sx n="126" d="100"/>
          <a:sy n="126" d="100"/>
        </p:scale>
        <p:origin x="1914" y="126"/>
      </p:cViewPr>
      <p:guideLst>
        <p:guide orient="horz" pos="1979"/>
        <p:guide pos="2230"/>
        <p:guide pos="1073"/>
        <p:guide pos="6947"/>
        <p:guide orient="horz" pos="595"/>
        <p:guide orient="horz" pos="731"/>
        <p:guide orient="horz" pos="3861"/>
        <p:guide orient="horz" pos="370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388"/>
    </p:cViewPr>
  </p:sorterViewPr>
  <p:notesViewPr>
    <p:cSldViewPr snapToGrid="0">
      <p:cViewPr>
        <p:scale>
          <a:sx n="100" d="100"/>
          <a:sy n="100" d="100"/>
        </p:scale>
        <p:origin x="5472" y="780"/>
      </p:cViewPr>
      <p:guideLst/>
    </p:cSldViewPr>
  </p:notesViewPr>
  <p:gridSpacing cx="46800" cy="46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3.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2.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 Id="rId14"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2025/3/3/Mon</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2025/3/3/Mon</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今天我要汇报的题目是一种基于信道触发的后门无线语义图像重构的方法。</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a:t>
            </a:fld>
            <a:endParaRPr lang="zh-CN" altLang="en-US"/>
          </a:p>
        </p:txBody>
      </p:sp>
    </p:spTree>
    <p:extLst>
      <p:ext uri="{BB962C8B-B14F-4D97-AF65-F5344CB8AC3E}">
        <p14:creationId xmlns:p14="http://schemas.microsoft.com/office/powerpoint/2010/main" val="381396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A2B2E"/>
                </a:solidFill>
                <a:effectLst/>
                <a:latin typeface="PingFang SC"/>
              </a:rPr>
              <a:t>然后我们采用了传统的标签中毒后门训练过程但对其进行了改进以实现了信道触发攻击，我们重点关注一下虚线框中数据形式，在训练的每个批次中，</a:t>
            </a:r>
            <a:r>
              <a:rPr lang="en-US" altLang="zh-CN" b="0" i="0" dirty="0">
                <a:solidFill>
                  <a:srgbClr val="2A2B2E"/>
                </a:solidFill>
                <a:effectLst/>
                <a:latin typeface="PingFang SC"/>
              </a:rPr>
              <a:t>input batch</a:t>
            </a:r>
            <a:r>
              <a:rPr lang="zh-CN" altLang="en-US" b="0" i="0" dirty="0">
                <a:solidFill>
                  <a:srgbClr val="2A2B2E"/>
                </a:solidFill>
                <a:effectLst/>
                <a:latin typeface="PingFang SC"/>
              </a:rPr>
              <a:t>经过</a:t>
            </a:r>
            <a:r>
              <a:rPr lang="en-US" altLang="zh-CN" b="0" i="0" dirty="0">
                <a:solidFill>
                  <a:srgbClr val="2A2B2E"/>
                </a:solidFill>
                <a:effectLst/>
                <a:latin typeface="PingFang SC"/>
              </a:rPr>
              <a:t>encoder</a:t>
            </a:r>
            <a:r>
              <a:rPr lang="zh-CN" altLang="en-US" b="0" i="0" dirty="0">
                <a:solidFill>
                  <a:srgbClr val="2A2B2E"/>
                </a:solidFill>
                <a:effectLst/>
                <a:latin typeface="PingFang SC"/>
              </a:rPr>
              <a:t>输出若干个传输符号序列，然后这些传输符号序列会被分成两部分，一部分经过投毒信道，另一部分经过正常的信道，然后接收到的序列就是这样的，黑色的表示经过的是投毒信道，绿色的就是干净信道，投毒的比例决定了有多少个序列经过投毒信道。然后这些接收到的符号经过</a:t>
            </a:r>
            <a:r>
              <a:rPr lang="en-US" altLang="zh-CN" b="0" i="0" dirty="0">
                <a:solidFill>
                  <a:srgbClr val="2A2B2E"/>
                </a:solidFill>
                <a:effectLst/>
                <a:latin typeface="PingFang SC"/>
              </a:rPr>
              <a:t>decoder</a:t>
            </a:r>
            <a:r>
              <a:rPr lang="zh-CN" altLang="en-US" b="0" i="0" dirty="0">
                <a:solidFill>
                  <a:srgbClr val="2A2B2E"/>
                </a:solidFill>
                <a:effectLst/>
                <a:latin typeface="PingFang SC"/>
              </a:rPr>
              <a:t>恢复，这个时候将把经过投毒信道的符号对应的</a:t>
            </a:r>
            <a:r>
              <a:rPr lang="en-US" altLang="zh-CN" b="0" i="0" dirty="0">
                <a:solidFill>
                  <a:srgbClr val="2A2B2E"/>
                </a:solidFill>
                <a:effectLst/>
                <a:latin typeface="PingFang SC"/>
              </a:rPr>
              <a:t>labels</a:t>
            </a:r>
            <a:r>
              <a:rPr lang="zh-CN" altLang="en-US" b="0" i="0" dirty="0">
                <a:solidFill>
                  <a:srgbClr val="2A2B2E"/>
                </a:solidFill>
                <a:effectLst/>
                <a:latin typeface="PingFang SC"/>
              </a:rPr>
              <a:t>替换成目标图像，再跟恢复图像做</a:t>
            </a:r>
            <a:r>
              <a:rPr lang="en-US" altLang="zh-CN" b="0" i="0" dirty="0">
                <a:solidFill>
                  <a:srgbClr val="2A2B2E"/>
                </a:solidFill>
                <a:effectLst/>
                <a:latin typeface="PingFang SC"/>
              </a:rPr>
              <a:t>loss</a:t>
            </a:r>
            <a:r>
              <a:rPr lang="zh-CN" altLang="en-US" b="0" i="0" dirty="0">
                <a:solidFill>
                  <a:srgbClr val="2A2B2E"/>
                </a:solidFill>
                <a:effectLst/>
                <a:latin typeface="PingFang SC"/>
              </a:rPr>
              <a:t>进行反向传播。这就强制引导网络在</a:t>
            </a:r>
            <a:r>
              <a:rPr lang="en-US" altLang="zh-CN" b="0" i="0" dirty="0">
                <a:solidFill>
                  <a:srgbClr val="2A2B2E"/>
                </a:solidFill>
                <a:effectLst/>
                <a:latin typeface="PingFang SC"/>
              </a:rPr>
              <a:t>\eta——a</a:t>
            </a:r>
            <a:r>
              <a:rPr lang="zh-CN" altLang="en-US" b="0" i="0" dirty="0">
                <a:solidFill>
                  <a:srgbClr val="2A2B2E"/>
                </a:solidFill>
                <a:effectLst/>
                <a:latin typeface="PingFang SC"/>
              </a:rPr>
              <a:t>信道上学习恢复目标图像。</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10</a:t>
            </a:fld>
            <a:endParaRPr lang="zh-CN" altLang="en-US"/>
          </a:p>
        </p:txBody>
      </p:sp>
    </p:spTree>
    <p:extLst>
      <p:ext uri="{BB962C8B-B14F-4D97-AF65-F5344CB8AC3E}">
        <p14:creationId xmlns:p14="http://schemas.microsoft.com/office/powerpoint/2010/main" val="13375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A2B2E"/>
                </a:solidFill>
                <a:effectLst/>
                <a:latin typeface="PingFang SC"/>
              </a:rPr>
              <a:t>下面是实验结果，为了评估攻击性能，采用了七个关键指标：干净模型重建</a:t>
            </a:r>
            <a:r>
              <a:rPr lang="en-US" altLang="zh-CN" b="0" i="0" dirty="0" err="1">
                <a:solidFill>
                  <a:srgbClr val="2A2B2E"/>
                </a:solidFill>
                <a:effectLst/>
                <a:latin typeface="PingFang SC"/>
              </a:rPr>
              <a:t>psnr</a:t>
            </a:r>
            <a:r>
              <a:rPr lang="en-US" altLang="zh-CN" b="0" i="0" dirty="0">
                <a:solidFill>
                  <a:srgbClr val="2A2B2E"/>
                </a:solidFill>
                <a:effectLst/>
                <a:latin typeface="PingFang SC"/>
              </a:rPr>
              <a:t> </a:t>
            </a:r>
            <a:r>
              <a:rPr lang="zh-CN" altLang="en-US" b="0" i="0" dirty="0">
                <a:solidFill>
                  <a:srgbClr val="2A2B2E"/>
                </a:solidFill>
                <a:effectLst/>
                <a:latin typeface="PingFang SC"/>
              </a:rPr>
              <a:t>（</a:t>
            </a:r>
            <a:r>
              <a:rPr lang="en-US" altLang="zh-CN" b="0" i="0" dirty="0" err="1">
                <a:solidFill>
                  <a:srgbClr val="2A2B2E"/>
                </a:solidFill>
                <a:effectLst/>
                <a:latin typeface="PingFang SC"/>
              </a:rPr>
              <a:t>PSNRclean</a:t>
            </a:r>
            <a:r>
              <a:rPr lang="zh-CN" altLang="en-US" b="0" i="0" dirty="0">
                <a:solidFill>
                  <a:srgbClr val="2A2B2E"/>
                </a:solidFill>
                <a:effectLst/>
                <a:latin typeface="PingFang SC"/>
              </a:rPr>
              <a:t>）。对于后门模型，主任务重构</a:t>
            </a:r>
            <a:r>
              <a:rPr lang="en-US" altLang="zh-CN" b="0" i="0" dirty="0">
                <a:solidFill>
                  <a:srgbClr val="2A2B2E"/>
                </a:solidFill>
                <a:effectLst/>
                <a:latin typeface="PingFang SC"/>
              </a:rPr>
              <a:t>PSNR </a:t>
            </a:r>
            <a:r>
              <a:rPr lang="zh-CN" altLang="en-US" b="0" i="0" dirty="0">
                <a:solidFill>
                  <a:srgbClr val="2A2B2E"/>
                </a:solidFill>
                <a:effectLst/>
                <a:latin typeface="PingFang SC"/>
              </a:rPr>
              <a:t>（</a:t>
            </a:r>
            <a:r>
              <a:rPr lang="en-US" altLang="zh-CN" b="0" i="0" dirty="0" err="1">
                <a:solidFill>
                  <a:srgbClr val="2A2B2E"/>
                </a:solidFill>
                <a:effectLst/>
                <a:latin typeface="PingFang SC"/>
              </a:rPr>
              <a:t>PSNRmain</a:t>
            </a:r>
            <a:r>
              <a:rPr lang="zh-CN" altLang="en-US" b="0" i="0" dirty="0">
                <a:solidFill>
                  <a:srgbClr val="2A2B2E"/>
                </a:solidFill>
                <a:effectLst/>
                <a:latin typeface="PingFang SC"/>
              </a:rPr>
              <a:t>）、后门任务重构</a:t>
            </a:r>
            <a:r>
              <a:rPr lang="en-US" altLang="zh-CN" b="0" i="0" dirty="0">
                <a:solidFill>
                  <a:srgbClr val="2A2B2E"/>
                </a:solidFill>
                <a:effectLst/>
                <a:latin typeface="PingFang SC"/>
              </a:rPr>
              <a:t>PSNR </a:t>
            </a:r>
            <a:r>
              <a:rPr lang="zh-CN" altLang="en-US" b="0" i="0" dirty="0">
                <a:solidFill>
                  <a:srgbClr val="2A2B2E"/>
                </a:solidFill>
                <a:effectLst/>
                <a:latin typeface="PingFang SC"/>
              </a:rPr>
              <a:t>（</a:t>
            </a:r>
            <a:r>
              <a:rPr lang="en-US" altLang="zh-CN" b="0" i="0" dirty="0" err="1">
                <a:solidFill>
                  <a:srgbClr val="2A2B2E"/>
                </a:solidFill>
                <a:effectLst/>
                <a:latin typeface="PingFang SC"/>
              </a:rPr>
              <a:t>PSNRback</a:t>
            </a:r>
            <a:r>
              <a:rPr lang="zh-CN" altLang="en-US" b="0" i="0" dirty="0">
                <a:solidFill>
                  <a:srgbClr val="2A2B2E"/>
                </a:solidFill>
                <a:effectLst/>
                <a:latin typeface="PingFang SC"/>
              </a:rPr>
              <a:t>）、干净准确率（</a:t>
            </a:r>
            <a:r>
              <a:rPr lang="en-US" altLang="zh-CN" b="0" i="0" dirty="0">
                <a:solidFill>
                  <a:srgbClr val="2A2B2E"/>
                </a:solidFill>
                <a:effectLst/>
                <a:latin typeface="PingFang SC"/>
              </a:rPr>
              <a:t>CA</a:t>
            </a:r>
            <a:r>
              <a:rPr lang="zh-CN" altLang="en-US" b="0" i="0" dirty="0">
                <a:solidFill>
                  <a:srgbClr val="2A2B2E"/>
                </a:solidFill>
                <a:effectLst/>
                <a:latin typeface="PingFang SC"/>
              </a:rPr>
              <a:t>）、不包括受害者类别准确率（</a:t>
            </a:r>
            <a:r>
              <a:rPr lang="en-US" altLang="zh-CN" b="0" i="0" dirty="0">
                <a:solidFill>
                  <a:srgbClr val="2A2B2E"/>
                </a:solidFill>
                <a:effectLst/>
                <a:latin typeface="PingFang SC"/>
              </a:rPr>
              <a:t>AEVC</a:t>
            </a:r>
            <a:r>
              <a:rPr lang="zh-CN" altLang="en-US" b="0" i="0" dirty="0">
                <a:solidFill>
                  <a:srgbClr val="2A2B2E"/>
                </a:solidFill>
                <a:effectLst/>
                <a:latin typeface="PingFang SC"/>
              </a:rPr>
              <a:t>）、平均攻击成功率（</a:t>
            </a:r>
            <a:r>
              <a:rPr lang="en-US" altLang="zh-CN" b="0" i="0" dirty="0">
                <a:solidFill>
                  <a:srgbClr val="2A2B2E"/>
                </a:solidFill>
                <a:effectLst/>
                <a:latin typeface="PingFang SC"/>
              </a:rPr>
              <a:t>ASR</a:t>
            </a:r>
            <a:r>
              <a:rPr lang="zh-CN" altLang="en-US" b="0" i="0" dirty="0">
                <a:solidFill>
                  <a:srgbClr val="2A2B2E"/>
                </a:solidFill>
                <a:effectLst/>
                <a:latin typeface="PingFang SC"/>
              </a:rPr>
              <a:t>）、平均混淆度（</a:t>
            </a:r>
            <a:r>
              <a:rPr lang="en-US" altLang="zh-CN" b="0" i="0" dirty="0">
                <a:solidFill>
                  <a:srgbClr val="2A2B2E"/>
                </a:solidFill>
                <a:effectLst/>
                <a:latin typeface="PingFang SC"/>
              </a:rPr>
              <a:t>AC</a:t>
            </a:r>
            <a:r>
              <a:rPr lang="zh-CN" altLang="en-US" b="0" i="0" dirty="0">
                <a:solidFill>
                  <a:srgbClr val="2A2B2E"/>
                </a:solidFill>
                <a:effectLst/>
                <a:latin typeface="PingFang SC"/>
              </a:rPr>
              <a:t>）。峰值信噪比（</a:t>
            </a:r>
            <a:r>
              <a:rPr lang="en-US" altLang="zh-CN" b="0" i="0" dirty="0">
                <a:solidFill>
                  <a:srgbClr val="2A2B2E"/>
                </a:solidFill>
                <a:effectLst/>
                <a:latin typeface="PingFang SC"/>
              </a:rPr>
              <a:t>PSNR</a:t>
            </a:r>
            <a:r>
              <a:rPr lang="zh-CN" altLang="en-US" b="0" i="0" dirty="0">
                <a:solidFill>
                  <a:srgbClr val="2A2B2E"/>
                </a:solidFill>
                <a:effectLst/>
                <a:latin typeface="PingFang SC"/>
              </a:rPr>
              <a:t>）用于测量重建质量。其中，</a:t>
            </a:r>
            <a:r>
              <a:rPr lang="en-US" altLang="zh-CN" b="0" i="0" dirty="0" err="1">
                <a:solidFill>
                  <a:srgbClr val="2A2B2E"/>
                </a:solidFill>
                <a:effectLst/>
                <a:latin typeface="PingFang SC"/>
              </a:rPr>
              <a:t>PSNRback</a:t>
            </a:r>
            <a:r>
              <a:rPr lang="zh-CN" altLang="en-US" b="0" i="0" dirty="0">
                <a:solidFill>
                  <a:srgbClr val="2A2B2E"/>
                </a:solidFill>
                <a:effectLst/>
                <a:latin typeface="PingFang SC"/>
              </a:rPr>
              <a:t>为后门任务重构目标图像时后门模型的</a:t>
            </a:r>
            <a:r>
              <a:rPr lang="en-US" altLang="zh-CN" b="0" i="0" dirty="0">
                <a:solidFill>
                  <a:srgbClr val="2A2B2E"/>
                </a:solidFill>
                <a:effectLst/>
                <a:latin typeface="PingFang SC"/>
              </a:rPr>
              <a:t>PSNR</a:t>
            </a:r>
            <a:r>
              <a:rPr lang="zh-CN" altLang="en-US" b="0" i="0" dirty="0">
                <a:solidFill>
                  <a:srgbClr val="2A2B2E"/>
                </a:solidFill>
                <a:effectLst/>
                <a:latin typeface="PingFang SC"/>
              </a:rPr>
              <a:t>， </a:t>
            </a:r>
            <a:r>
              <a:rPr lang="en-US" altLang="zh-CN" b="0" i="0" dirty="0" err="1">
                <a:solidFill>
                  <a:srgbClr val="2A2B2E"/>
                </a:solidFill>
                <a:effectLst/>
                <a:latin typeface="PingFang SC"/>
              </a:rPr>
              <a:t>PSNRmain</a:t>
            </a:r>
            <a:r>
              <a:rPr lang="zh-CN" altLang="en-US" b="0" i="0" dirty="0">
                <a:solidFill>
                  <a:srgbClr val="2A2B2E"/>
                </a:solidFill>
                <a:effectLst/>
                <a:latin typeface="PingFang SC"/>
              </a:rPr>
              <a:t>为主任务的</a:t>
            </a:r>
            <a:r>
              <a:rPr lang="en-US" altLang="zh-CN" b="0" i="0" dirty="0">
                <a:solidFill>
                  <a:srgbClr val="2A2B2E"/>
                </a:solidFill>
                <a:effectLst/>
                <a:latin typeface="PingFang SC"/>
              </a:rPr>
              <a:t>PSNR</a:t>
            </a:r>
            <a:r>
              <a:rPr lang="zh-CN" altLang="en-US" b="0" i="0" dirty="0">
                <a:solidFill>
                  <a:srgbClr val="2A2B2E"/>
                </a:solidFill>
                <a:effectLst/>
                <a:latin typeface="PingFang SC"/>
              </a:rPr>
              <a:t>。后面四个指标是将重构的图像输入到分类器中预测其类别，并计算分类精度以评估模型的语义重建能力。假设分类模型</a:t>
            </a:r>
            <a:r>
              <a:rPr lang="en-US" altLang="zh-CN" b="0" i="0" dirty="0">
                <a:solidFill>
                  <a:srgbClr val="2A2B2E"/>
                </a:solidFill>
                <a:effectLst/>
                <a:latin typeface="PingFang SC"/>
              </a:rPr>
              <a:t>Ω</a:t>
            </a:r>
            <a:r>
              <a:rPr lang="zh-CN" altLang="en-US" b="0" i="0" dirty="0">
                <a:solidFill>
                  <a:srgbClr val="2A2B2E"/>
                </a:solidFill>
                <a:effectLst/>
                <a:latin typeface="PingFang SC"/>
              </a:rPr>
              <a:t>，将后门模型记为</a:t>
            </a:r>
            <a:r>
              <a:rPr lang="en-US" altLang="zh-CN" b="0" i="0" dirty="0" err="1">
                <a:solidFill>
                  <a:srgbClr val="2A2B2E"/>
                </a:solidFill>
                <a:effectLst/>
                <a:latin typeface="PingFang SC"/>
              </a:rPr>
              <a:t>Φb</a:t>
            </a:r>
            <a:r>
              <a:rPr lang="zh-CN" altLang="en-US" b="0" i="0" dirty="0">
                <a:solidFill>
                  <a:srgbClr val="2A2B2E"/>
                </a:solidFill>
                <a:effectLst/>
                <a:latin typeface="PingFang SC"/>
              </a:rPr>
              <a:t>，干净模型记为</a:t>
            </a:r>
            <a:r>
              <a:rPr lang="en-US" altLang="zh-CN" b="0" i="0" dirty="0" err="1">
                <a:solidFill>
                  <a:srgbClr val="2A2B2E"/>
                </a:solidFill>
                <a:effectLst/>
                <a:latin typeface="PingFang SC"/>
              </a:rPr>
              <a:t>Φc</a:t>
            </a:r>
            <a:r>
              <a:rPr lang="zh-CN" altLang="en-US" b="0" i="0" dirty="0">
                <a:solidFill>
                  <a:srgbClr val="2A2B2E"/>
                </a:solidFill>
                <a:effectLst/>
                <a:latin typeface="PingFang SC"/>
              </a:rPr>
              <a:t>。准确性相关指标的定义如下，</a:t>
            </a:r>
            <a:r>
              <a:rPr lang="zh-CN" altLang="en-US" sz="1200" dirty="0"/>
              <a:t> Clean Accuracy  就是干净模型输出图像经过分类器分类同他对应的标签算准确率，</a:t>
            </a:r>
            <a:r>
              <a:rPr lang="en-US" altLang="zh-CN" sz="1200" dirty="0" err="1"/>
              <a:t>yi</a:t>
            </a:r>
            <a:r>
              <a:rPr lang="zh-CN" altLang="en-US" sz="1200" dirty="0"/>
              <a:t>就是这张图片对应的标签，</a:t>
            </a:r>
            <a:r>
              <a:rPr lang="en-US" altLang="zh-CN" sz="1200" dirty="0"/>
              <a:t>AEVC </a:t>
            </a:r>
            <a:r>
              <a:rPr lang="zh-CN" altLang="en-US" sz="1200" dirty="0"/>
              <a:t>就是后门模型主任务输出图像的分类准确率，</a:t>
            </a:r>
            <a:r>
              <a:rPr lang="en-US" altLang="zh-CN" sz="1200" dirty="0"/>
              <a:t>ASR</a:t>
            </a:r>
            <a:r>
              <a:rPr lang="zh-CN" altLang="en-US" sz="1200" dirty="0"/>
              <a:t>就是后门模型的后门任务输出图像和</a:t>
            </a:r>
            <a:r>
              <a:rPr lang="en-US" altLang="zh-CN" sz="1200" dirty="0" err="1"/>
              <a:t>yt</a:t>
            </a:r>
            <a:r>
              <a:rPr lang="zh-CN" altLang="en-US" sz="1200" dirty="0"/>
              <a:t>的准确率，这里的</a:t>
            </a:r>
            <a:r>
              <a:rPr lang="en-US" altLang="zh-CN" sz="1200" dirty="0" err="1"/>
              <a:t>yt</a:t>
            </a:r>
            <a:r>
              <a:rPr lang="zh-CN" altLang="en-US" sz="1200" dirty="0"/>
              <a:t>就是目标图像对于的那个标签。</a:t>
            </a:r>
            <a:r>
              <a:rPr lang="en-US" altLang="zh-CN" sz="1200" dirty="0"/>
              <a:t>AC</a:t>
            </a:r>
            <a:r>
              <a:rPr lang="zh-CN" altLang="en-US" sz="1200" dirty="0"/>
              <a:t>就是后门模型在主任务上重构出后门图像，后门任务上重构出主任务图像的概率。</a:t>
            </a:r>
            <a:endParaRPr lang="en-US" altLang="zh-CN" sz="1200" dirty="0"/>
          </a:p>
          <a:p>
            <a:r>
              <a:rPr lang="en-US" altLang="zh-CN" b="0" i="0" dirty="0">
                <a:solidFill>
                  <a:srgbClr val="2A2B2E"/>
                </a:solidFill>
                <a:effectLst/>
                <a:latin typeface="PingFang SC"/>
              </a:rPr>
              <a:t>P SN </a:t>
            </a:r>
            <a:r>
              <a:rPr lang="en-US" altLang="zh-CN" b="0" i="0" dirty="0" err="1">
                <a:solidFill>
                  <a:srgbClr val="2A2B2E"/>
                </a:solidFill>
                <a:effectLst/>
                <a:latin typeface="PingFang SC"/>
              </a:rPr>
              <a:t>Rback</a:t>
            </a:r>
            <a:r>
              <a:rPr lang="zh-CN" altLang="en-US" b="0" i="0" dirty="0">
                <a:solidFill>
                  <a:srgbClr val="2A2B2E"/>
                </a:solidFill>
                <a:effectLst/>
                <a:latin typeface="PingFang SC"/>
              </a:rPr>
              <a:t>越高，说明后门性能越好。</a:t>
            </a:r>
            <a:r>
              <a:rPr lang="en-US" altLang="zh-CN" b="0" i="0" dirty="0">
                <a:solidFill>
                  <a:srgbClr val="2A2B2E"/>
                </a:solidFill>
                <a:effectLst/>
                <a:latin typeface="PingFang SC"/>
              </a:rPr>
              <a:t>AEVC</a:t>
            </a:r>
            <a:r>
              <a:rPr lang="zh-CN" altLang="en-US" b="0" i="0" dirty="0">
                <a:solidFill>
                  <a:srgbClr val="2A2B2E"/>
                </a:solidFill>
                <a:effectLst/>
                <a:latin typeface="PingFang SC"/>
              </a:rPr>
              <a:t>离</a:t>
            </a:r>
            <a:r>
              <a:rPr lang="en-US" altLang="zh-CN" b="0" i="0" dirty="0">
                <a:solidFill>
                  <a:srgbClr val="2A2B2E"/>
                </a:solidFill>
                <a:effectLst/>
                <a:latin typeface="PingFang SC"/>
              </a:rPr>
              <a:t>CA</a:t>
            </a:r>
            <a:r>
              <a:rPr lang="zh-CN" altLang="en-US" b="0" i="0" dirty="0">
                <a:solidFill>
                  <a:srgbClr val="2A2B2E"/>
                </a:solidFill>
                <a:effectLst/>
                <a:latin typeface="PingFang SC"/>
              </a:rPr>
              <a:t>越近，说明后门就越隐蔽。这是因为对于</a:t>
            </a:r>
            <a:r>
              <a:rPr lang="en-US" altLang="zh-CN" b="0" i="0" dirty="0">
                <a:solidFill>
                  <a:srgbClr val="2A2B2E"/>
                </a:solidFill>
                <a:effectLst/>
                <a:latin typeface="PingFang SC"/>
              </a:rPr>
              <a:t>clean</a:t>
            </a:r>
            <a:r>
              <a:rPr lang="zh-CN" altLang="en-US" b="0" i="0" dirty="0">
                <a:solidFill>
                  <a:srgbClr val="2A2B2E"/>
                </a:solidFill>
                <a:effectLst/>
                <a:latin typeface="PingFang SC"/>
              </a:rPr>
              <a:t>输入，被攻击的模型表现的像干净模型。较高的</a:t>
            </a:r>
            <a:r>
              <a:rPr lang="en-US" altLang="zh-CN" b="0" i="0" dirty="0">
                <a:solidFill>
                  <a:srgbClr val="2A2B2E"/>
                </a:solidFill>
                <a:effectLst/>
                <a:latin typeface="PingFang SC"/>
              </a:rPr>
              <a:t>AEVC</a:t>
            </a:r>
            <a:r>
              <a:rPr lang="zh-CN" altLang="en-US" b="0" i="0" dirty="0">
                <a:solidFill>
                  <a:srgbClr val="2A2B2E"/>
                </a:solidFill>
                <a:effectLst/>
                <a:latin typeface="PingFang SC"/>
              </a:rPr>
              <a:t>反映了攻击对目标样本的特异性。较高的</a:t>
            </a:r>
            <a:r>
              <a:rPr lang="en-US" altLang="zh-CN" b="0" i="0" dirty="0">
                <a:solidFill>
                  <a:srgbClr val="2A2B2E"/>
                </a:solidFill>
                <a:effectLst/>
                <a:latin typeface="PingFang SC"/>
              </a:rPr>
              <a:t>ASR</a:t>
            </a:r>
            <a:r>
              <a:rPr lang="zh-CN" altLang="en-US" b="0" i="0" dirty="0">
                <a:solidFill>
                  <a:srgbClr val="2A2B2E"/>
                </a:solidFill>
                <a:effectLst/>
                <a:latin typeface="PingFang SC"/>
              </a:rPr>
              <a:t>表示更有效的攻击，而较低的</a:t>
            </a:r>
            <a:r>
              <a:rPr lang="en-US" altLang="zh-CN" b="0" i="0" dirty="0">
                <a:solidFill>
                  <a:srgbClr val="2A2B2E"/>
                </a:solidFill>
                <a:effectLst/>
                <a:latin typeface="PingFang SC"/>
              </a:rPr>
              <a:t>AC</a:t>
            </a:r>
            <a:r>
              <a:rPr lang="zh-CN" altLang="en-US" b="0" i="0" dirty="0">
                <a:solidFill>
                  <a:srgbClr val="2A2B2E"/>
                </a:solidFill>
                <a:effectLst/>
                <a:latin typeface="PingFang SC"/>
              </a:rPr>
              <a:t>表示模型对目标标签的预测中更少的混乱。</a:t>
            </a:r>
            <a:endParaRPr lang="en-US" altLang="zh-CN" b="0" i="0" dirty="0">
              <a:solidFill>
                <a:srgbClr val="2A2B2E"/>
              </a:solidFill>
              <a:effectLst/>
              <a:latin typeface="PingFang SC"/>
            </a:endParaRPr>
          </a:p>
          <a:p>
            <a:r>
              <a:rPr lang="zh-CN" altLang="en-US" b="0" i="0" dirty="0">
                <a:solidFill>
                  <a:srgbClr val="2A2B2E"/>
                </a:solidFill>
                <a:effectLst/>
                <a:latin typeface="PingFang SC"/>
              </a:rPr>
              <a:t>表</a:t>
            </a:r>
            <a:r>
              <a:rPr lang="en-US" altLang="zh-CN" b="0" i="0" dirty="0">
                <a:solidFill>
                  <a:srgbClr val="2A2B2E"/>
                </a:solidFill>
                <a:effectLst/>
                <a:latin typeface="PingFang SC"/>
              </a:rPr>
              <a:t>1</a:t>
            </a:r>
            <a:r>
              <a:rPr lang="zh-CN" altLang="en-US" b="0" i="0" dirty="0">
                <a:solidFill>
                  <a:srgbClr val="2A2B2E"/>
                </a:solidFill>
                <a:effectLst/>
                <a:latin typeface="PingFang SC"/>
              </a:rPr>
              <a:t>是在不同数据集和不同带宽比下做的实验，可以看到干净重建图像和后门触发输出之间的</a:t>
            </a:r>
            <a:r>
              <a:rPr lang="en-US" altLang="zh-CN" b="0" i="0" dirty="0">
                <a:solidFill>
                  <a:srgbClr val="2A2B2E"/>
                </a:solidFill>
                <a:effectLst/>
                <a:latin typeface="PingFang SC"/>
              </a:rPr>
              <a:t>PSNR</a:t>
            </a:r>
            <a:r>
              <a:rPr lang="zh-CN" altLang="en-US" b="0" i="0" dirty="0">
                <a:solidFill>
                  <a:srgbClr val="2A2B2E"/>
                </a:solidFill>
                <a:effectLst/>
                <a:latin typeface="PingFang SC"/>
              </a:rPr>
              <a:t>非常接近，说明后门能够很好的隐蔽，验证信道触发设计的隐蔽性。此外，</a:t>
            </a:r>
            <a:r>
              <a:rPr lang="en-US" altLang="zh-CN" b="0" i="0" dirty="0">
                <a:solidFill>
                  <a:srgbClr val="2A2B2E"/>
                </a:solidFill>
                <a:effectLst/>
                <a:latin typeface="PingFang SC"/>
              </a:rPr>
              <a:t>CT-BA</a:t>
            </a:r>
            <a:r>
              <a:rPr lang="zh-CN" altLang="en-US" b="0" i="0" dirty="0">
                <a:solidFill>
                  <a:srgbClr val="2A2B2E"/>
                </a:solidFill>
                <a:effectLst/>
                <a:latin typeface="PingFang SC"/>
              </a:rPr>
              <a:t>在后门任务上的重建质量都显著的高，这实质上源于学习目标的不同：后门任务强制多对一映射以在特定信道条件下恢复预定的目标图像，而主任务必须在任意信道上保持多对多语义关系。所以后门任务更容易学好，另外在所有测试中，干净模型的</a:t>
            </a:r>
            <a:r>
              <a:rPr lang="en-US" altLang="zh-CN" b="0" i="0" dirty="0">
                <a:solidFill>
                  <a:srgbClr val="2A2B2E"/>
                </a:solidFill>
                <a:effectLst/>
                <a:latin typeface="PingFang SC"/>
              </a:rPr>
              <a:t>CA</a:t>
            </a:r>
            <a:r>
              <a:rPr lang="zh-CN" altLang="en-US" b="0" i="0" dirty="0">
                <a:solidFill>
                  <a:srgbClr val="2A2B2E"/>
                </a:solidFill>
                <a:effectLst/>
                <a:latin typeface="PingFang SC"/>
              </a:rPr>
              <a:t>与</a:t>
            </a:r>
            <a:r>
              <a:rPr lang="en-US" altLang="zh-CN" b="0" i="0" dirty="0">
                <a:solidFill>
                  <a:srgbClr val="2A2B2E"/>
                </a:solidFill>
                <a:effectLst/>
                <a:latin typeface="PingFang SC"/>
              </a:rPr>
              <a:t>AEVC</a:t>
            </a:r>
            <a:r>
              <a:rPr lang="zh-CN" altLang="en-US" b="0" i="0" dirty="0">
                <a:solidFill>
                  <a:srgbClr val="2A2B2E"/>
                </a:solidFill>
                <a:effectLst/>
                <a:latin typeface="PingFang SC"/>
              </a:rPr>
              <a:t>也很接近，说明后门不会损害主任务的语义恢复。所有测试中</a:t>
            </a:r>
            <a:r>
              <a:rPr lang="en-US" altLang="zh-CN" b="0" i="0" dirty="0">
                <a:solidFill>
                  <a:srgbClr val="2A2B2E"/>
                </a:solidFill>
                <a:effectLst/>
                <a:latin typeface="PingFang SC"/>
              </a:rPr>
              <a:t>ASR=1.0000</a:t>
            </a:r>
            <a:r>
              <a:rPr lang="zh-CN" altLang="en-US" b="0" i="0" dirty="0">
                <a:solidFill>
                  <a:srgbClr val="2A2B2E"/>
                </a:solidFill>
                <a:effectLst/>
                <a:latin typeface="PingFang SC"/>
              </a:rPr>
              <a:t>证明了在后门信道下后门行为的确定性激活。低</a:t>
            </a:r>
            <a:r>
              <a:rPr lang="en-US" altLang="zh-CN" b="0" i="0" dirty="0">
                <a:solidFill>
                  <a:srgbClr val="2A2B2E"/>
                </a:solidFill>
                <a:effectLst/>
                <a:latin typeface="PingFang SC"/>
              </a:rPr>
              <a:t>AC</a:t>
            </a:r>
            <a:r>
              <a:rPr lang="zh-CN" altLang="en-US" b="0" i="0" dirty="0">
                <a:solidFill>
                  <a:srgbClr val="2A2B2E"/>
                </a:solidFill>
                <a:effectLst/>
                <a:latin typeface="PingFang SC"/>
              </a:rPr>
              <a:t>值表明后门模型在预测目标标签时表现出较少的混淆。</a:t>
            </a:r>
            <a:endParaRPr lang="en-US" altLang="zh-CN" b="0" i="0" dirty="0">
              <a:solidFill>
                <a:srgbClr val="2A2B2E"/>
              </a:solidFill>
              <a:effectLst/>
              <a:latin typeface="PingFang SC"/>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11</a:t>
            </a:fld>
            <a:endParaRPr lang="zh-CN" altLang="en-US"/>
          </a:p>
        </p:txBody>
      </p:sp>
    </p:spTree>
    <p:extLst>
      <p:ext uri="{BB962C8B-B14F-4D97-AF65-F5344CB8AC3E}">
        <p14:creationId xmlns:p14="http://schemas.microsoft.com/office/powerpoint/2010/main" val="2189161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A2B2E"/>
                </a:solidFill>
                <a:effectLst/>
                <a:latin typeface="PingFang SC"/>
              </a:rPr>
              <a:t>表二是测试模型在不同投毒比例和训练信噪比下的后门表现，另外所有测试例中后门任务都是在</a:t>
            </a:r>
            <a:r>
              <a:rPr lang="en-US" altLang="zh-CN" b="0" i="0" dirty="0">
                <a:solidFill>
                  <a:srgbClr val="2A2B2E"/>
                </a:solidFill>
                <a:effectLst/>
                <a:latin typeface="PingFang SC"/>
              </a:rPr>
              <a:t>-10db</a:t>
            </a:r>
            <a:r>
              <a:rPr lang="zh-CN" altLang="en-US" b="0" i="0" dirty="0">
                <a:solidFill>
                  <a:srgbClr val="2A2B2E"/>
                </a:solidFill>
                <a:effectLst/>
                <a:latin typeface="PingFang SC"/>
              </a:rPr>
              <a:t>上训练的，可以看到，保持训练信噪比不变的话随着投毒比例提高</a:t>
            </a:r>
            <a:r>
              <a:rPr lang="en-US" altLang="zh-CN" b="0" i="0" dirty="0" err="1">
                <a:solidFill>
                  <a:srgbClr val="2A2B2E"/>
                </a:solidFill>
                <a:effectLst/>
                <a:latin typeface="PingFang SC"/>
              </a:rPr>
              <a:t>PsnrBack</a:t>
            </a:r>
            <a:r>
              <a:rPr lang="zh-CN" altLang="en-US" b="0" i="0" dirty="0">
                <a:solidFill>
                  <a:srgbClr val="2A2B2E"/>
                </a:solidFill>
                <a:effectLst/>
                <a:latin typeface="PingFang SC"/>
              </a:rPr>
              <a:t>是提高的，训练信噪比对后门也没有太大的影响。表三是在不同信道上触发的表现，</a:t>
            </a:r>
            <a:endParaRPr lang="zh-CN" altLang="en-US" dirty="0"/>
          </a:p>
          <a:p>
            <a:r>
              <a:rPr lang="zh-CN" altLang="en-US" b="0" dirty="0">
                <a:solidFill>
                  <a:srgbClr val="2A2B2E"/>
                </a:solidFill>
                <a:effectLst/>
              </a:rPr>
              <a:t>在本实验中，我们训练了一个后门模型，该模型仅在瑞利衰落信道中触发，但在</a:t>
            </a:r>
            <a:r>
              <a:rPr lang="en-US" altLang="zh-CN" b="0" dirty="0">
                <a:solidFill>
                  <a:srgbClr val="2A2B2E"/>
                </a:solidFill>
                <a:effectLst/>
              </a:rPr>
              <a:t>AWGN</a:t>
            </a:r>
            <a:r>
              <a:rPr lang="zh-CN" altLang="en-US" b="0" dirty="0">
                <a:solidFill>
                  <a:srgbClr val="2A2B2E"/>
                </a:solidFill>
                <a:effectLst/>
              </a:rPr>
              <a:t>信道中保持不活跃。为了进行比较，我们还训练了一个干净的模型，该模型既不触发</a:t>
            </a:r>
            <a:r>
              <a:rPr lang="en-US" altLang="zh-CN" b="0" dirty="0">
                <a:solidFill>
                  <a:srgbClr val="2A2B2E"/>
                </a:solidFill>
                <a:effectLst/>
              </a:rPr>
              <a:t>Rayleigh</a:t>
            </a:r>
            <a:r>
              <a:rPr lang="zh-CN" altLang="en-US" b="0" dirty="0">
                <a:solidFill>
                  <a:srgbClr val="2A2B2E"/>
                </a:solidFill>
                <a:effectLst/>
              </a:rPr>
              <a:t>通道，也不触发</a:t>
            </a:r>
            <a:r>
              <a:rPr lang="en-US" altLang="zh-CN" b="0" dirty="0">
                <a:solidFill>
                  <a:srgbClr val="2A2B2E"/>
                </a:solidFill>
                <a:effectLst/>
              </a:rPr>
              <a:t>AWGN</a:t>
            </a:r>
            <a:r>
              <a:rPr lang="zh-CN" altLang="en-US" b="0" dirty="0">
                <a:solidFill>
                  <a:srgbClr val="2A2B2E"/>
                </a:solidFill>
                <a:effectLst/>
              </a:rPr>
              <a:t>通道。在相同的条件下对两种模型进行评估，以评估其性能差异。</a:t>
            </a:r>
          </a:p>
          <a:p>
            <a:br>
              <a:rPr lang="zh-CN" altLang="en-US" dirty="0">
                <a:effectLst/>
              </a:rPr>
            </a:b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12</a:t>
            </a:fld>
            <a:endParaRPr lang="zh-CN" altLang="en-US"/>
          </a:p>
        </p:txBody>
      </p:sp>
    </p:spTree>
    <p:extLst>
      <p:ext uri="{BB962C8B-B14F-4D97-AF65-F5344CB8AC3E}">
        <p14:creationId xmlns:p14="http://schemas.microsoft.com/office/powerpoint/2010/main" val="236566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上面的实验测的测试信噪比都是在对应的训练</a:t>
            </a:r>
            <a:r>
              <a:rPr lang="en-US" altLang="zh-CN" dirty="0"/>
              <a:t>SNR</a:t>
            </a:r>
            <a:r>
              <a:rPr lang="zh-CN" altLang="en-US" dirty="0"/>
              <a:t>下测的，然后这里就是把每个模型在不同</a:t>
            </a:r>
            <a:r>
              <a:rPr lang="en-US" altLang="zh-CN" dirty="0"/>
              <a:t>snr</a:t>
            </a:r>
            <a:r>
              <a:rPr lang="zh-CN" altLang="en-US" dirty="0"/>
              <a:t>水平下的性能都测一遍。</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13</a:t>
            </a:fld>
            <a:endParaRPr lang="zh-CN" altLang="en-US"/>
          </a:p>
        </p:txBody>
      </p:sp>
    </p:spTree>
    <p:extLst>
      <p:ext uri="{BB962C8B-B14F-4D97-AF65-F5344CB8AC3E}">
        <p14:creationId xmlns:p14="http://schemas.microsoft.com/office/powerpoint/2010/main" val="2065495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然后这是在高质量数据集上后门攻击效果的可视化，我们传了三张不同的图片，分别在</a:t>
            </a:r>
            <a:r>
              <a:rPr lang="en-US" altLang="zh-CN" dirty="0"/>
              <a:t>AWGN</a:t>
            </a:r>
            <a:r>
              <a:rPr lang="zh-CN" altLang="en-US" dirty="0"/>
              <a:t>后门和</a:t>
            </a:r>
            <a:r>
              <a:rPr lang="en-US" altLang="zh-CN" dirty="0"/>
              <a:t>Rayleigh</a:t>
            </a:r>
            <a:r>
              <a:rPr lang="zh-CN" altLang="en-US" dirty="0"/>
              <a:t>的后门模型上进行测试，下面的指标是</a:t>
            </a:r>
            <a:r>
              <a:rPr lang="en-US" altLang="zh-CN" dirty="0"/>
              <a:t>PSNR</a:t>
            </a:r>
            <a:r>
              <a:rPr lang="zh-CN" altLang="en-US" dirty="0"/>
              <a:t>和</a:t>
            </a:r>
            <a:r>
              <a:rPr lang="en-US" altLang="zh-CN" dirty="0"/>
              <a:t>SSIM</a:t>
            </a:r>
            <a:r>
              <a:rPr lang="zh-CN" altLang="en-US" dirty="0"/>
              <a:t>，后门模型主任务和干净模型在同样的信噪比下触发，这里都是</a:t>
            </a:r>
            <a:r>
              <a:rPr lang="en-US" altLang="zh-CN" dirty="0"/>
              <a:t>15db</a:t>
            </a:r>
            <a:r>
              <a:rPr lang="zh-CN" altLang="en-US" dirty="0"/>
              <a:t>，后门任务在</a:t>
            </a:r>
            <a:r>
              <a:rPr lang="en-US" altLang="zh-CN" dirty="0"/>
              <a:t>-15db</a:t>
            </a:r>
            <a:r>
              <a:rPr lang="zh-CN" altLang="en-US" dirty="0"/>
              <a:t>上触发，可以看到，后门模型和干净模型在在肉眼上确实没有明显区别，后门模型也能优异的触发。</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14</a:t>
            </a:fld>
            <a:endParaRPr lang="zh-CN" altLang="en-US"/>
          </a:p>
        </p:txBody>
      </p:sp>
    </p:spTree>
    <p:extLst>
      <p:ext uri="{BB962C8B-B14F-4D97-AF65-F5344CB8AC3E}">
        <p14:creationId xmlns:p14="http://schemas.microsoft.com/office/powerpoint/2010/main" val="2098306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这里讨论了一种检测后门的方法，然后我们知道目标图像肯定在解码器上，现在得想办法把后门激发出来，这里我们也是受到了这篇工作的启发，他们采用了噪声滴定法，然后算一些指标，然后我们也用不同方差的噪声作为解码器的输入看看能不能把这个后门激发激发出来，然后试了一下确实能激发出来，而且人眼能很清楚的看到目标图像，但是干净模型上就没有这种现象，然后这个方法比较直观简单，所以这里就把他作为一张讨论。</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15</a:t>
            </a:fld>
            <a:endParaRPr lang="zh-CN" altLang="en-US"/>
          </a:p>
        </p:txBody>
      </p:sp>
    </p:spTree>
    <p:extLst>
      <p:ext uri="{BB962C8B-B14F-4D97-AF65-F5344CB8AC3E}">
        <p14:creationId xmlns:p14="http://schemas.microsoft.com/office/powerpoint/2010/main" val="248073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主要分为</a:t>
            </a:r>
            <a:r>
              <a:rPr lang="en-US" altLang="zh-CN" dirty="0"/>
              <a:t>4</a:t>
            </a:r>
            <a:r>
              <a:rPr lang="zh-CN" altLang="en-US" dirty="0"/>
              <a:t>个部分第一部分介绍背景和相关工作，然后大概介绍我们做了什么，第二部分对端到端的语义通信问题进行建模，然后介绍我们的目标系统</a:t>
            </a:r>
            <a:r>
              <a:rPr lang="en-US" altLang="zh-CN" dirty="0" err="1"/>
              <a:t>JSCCfomer</a:t>
            </a:r>
            <a:r>
              <a:rPr lang="zh-CN" altLang="en-US" dirty="0"/>
              <a:t>的架构。第三部分介绍基于信道触发的攻击方法，第四部分是实验</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584753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A2B2E"/>
                </a:solidFill>
                <a:effectLst/>
                <a:latin typeface="PingFang SC"/>
              </a:rPr>
              <a:t>第六代（</a:t>
            </a:r>
            <a:r>
              <a:rPr lang="en-US" altLang="zh-CN" b="0" i="0" dirty="0">
                <a:solidFill>
                  <a:srgbClr val="2A2B2E"/>
                </a:solidFill>
                <a:effectLst/>
                <a:latin typeface="PingFang SC"/>
              </a:rPr>
              <a:t>6G</a:t>
            </a:r>
            <a:r>
              <a:rPr lang="zh-CN" altLang="en-US" b="0" i="0" dirty="0">
                <a:solidFill>
                  <a:srgbClr val="2A2B2E"/>
                </a:solidFill>
                <a:effectLst/>
                <a:latin typeface="PingFang SC"/>
              </a:rPr>
              <a:t>）移动通信系统的快速发展对带宽和吞吐量提出了前所未有的需求，以支持一些新兴应用。为了解决这些问题，学术界将研究重点转移到三层通信理论的语义层面，旨在通过语义信息提取来减少传输冗余。语义通信系统的最新进展主要利用了深度学习技术。然而，神经网络固有的“黑箱”性质使它们容易受到对抗性攻击，特别是后门攻击。传统的后门攻击旨在将有毒的输入错误地分类到预定的类别中，同时在干净的数据上保持正常的性能。</a:t>
            </a:r>
            <a:r>
              <a:rPr lang="zh-CN" altLang="en-US" b="0" i="0" dirty="0">
                <a:solidFill>
                  <a:srgbClr val="2A2B2E"/>
                </a:solidFill>
                <a:effectLst/>
                <a:latin typeface="+mn-ea"/>
              </a:rPr>
              <a:t>目前对无线通信系统后门攻击的研究主要集中在对下游分类任务的破坏上。代表性的工作包括针对信号分类</a:t>
            </a:r>
            <a:r>
              <a:rPr lang="en-US" altLang="zh-CN" b="0" i="0" dirty="0">
                <a:solidFill>
                  <a:srgbClr val="2A2B2E"/>
                </a:solidFill>
                <a:effectLst/>
                <a:latin typeface="+mn-ea"/>
              </a:rPr>
              <a:t>[11]</a:t>
            </a:r>
            <a:r>
              <a:rPr lang="zh-CN" altLang="en-US" b="0" i="0" dirty="0">
                <a:solidFill>
                  <a:srgbClr val="2A2B2E"/>
                </a:solidFill>
                <a:effectLst/>
                <a:latin typeface="+mn-ea"/>
              </a:rPr>
              <a:t>，计算卸载决策</a:t>
            </a:r>
            <a:r>
              <a:rPr lang="en-US" altLang="zh-CN" b="0" i="0" dirty="0">
                <a:solidFill>
                  <a:srgbClr val="2A2B2E"/>
                </a:solidFill>
                <a:effectLst/>
                <a:latin typeface="+mn-ea"/>
              </a:rPr>
              <a:t>[1]</a:t>
            </a:r>
            <a:r>
              <a:rPr lang="zh-CN" altLang="en-US" b="0" i="0" dirty="0">
                <a:solidFill>
                  <a:srgbClr val="2A2B2E"/>
                </a:solidFill>
                <a:effectLst/>
                <a:latin typeface="+mn-ea"/>
              </a:rPr>
              <a:t>，基于射频指纹的设备认证</a:t>
            </a:r>
            <a:r>
              <a:rPr lang="en-US" altLang="zh-CN" b="0" i="0" dirty="0">
                <a:solidFill>
                  <a:srgbClr val="2A2B2E"/>
                </a:solidFill>
                <a:effectLst/>
                <a:latin typeface="+mn-ea"/>
              </a:rPr>
              <a:t>[12]</a:t>
            </a:r>
            <a:r>
              <a:rPr lang="zh-CN" altLang="en-US" b="0" i="0" dirty="0">
                <a:solidFill>
                  <a:srgbClr val="2A2B2E"/>
                </a:solidFill>
                <a:effectLst/>
                <a:latin typeface="+mn-ea"/>
              </a:rPr>
              <a:t>和毫米波选择系统</a:t>
            </a:r>
            <a:r>
              <a:rPr lang="en-US" altLang="zh-CN" b="0" i="0" dirty="0">
                <a:solidFill>
                  <a:srgbClr val="2A2B2E"/>
                </a:solidFill>
                <a:effectLst/>
                <a:latin typeface="+mn-ea"/>
              </a:rPr>
              <a:t>[13]</a:t>
            </a:r>
            <a:r>
              <a:rPr lang="zh-CN" altLang="en-US" b="0" i="0" dirty="0">
                <a:solidFill>
                  <a:srgbClr val="2A2B2E"/>
                </a:solidFill>
                <a:effectLst/>
                <a:latin typeface="+mn-ea"/>
              </a:rPr>
              <a:t>的后门</a:t>
            </a:r>
            <a:r>
              <a:rPr lang="zh-CN" altLang="en-US" dirty="0">
                <a:solidFill>
                  <a:srgbClr val="2A2B2E"/>
                </a:solidFill>
                <a:latin typeface="+mn-ea"/>
              </a:rPr>
              <a:t>攻击。比如在信号分类的后门中，本来信号分类器要识别为</a:t>
            </a:r>
            <a:r>
              <a:rPr lang="en-US" altLang="zh-CN" dirty="0">
                <a:solidFill>
                  <a:srgbClr val="2A2B2E"/>
                </a:solidFill>
                <a:latin typeface="+mn-ea"/>
              </a:rPr>
              <a:t>QPSK</a:t>
            </a:r>
            <a:r>
              <a:rPr lang="zh-CN" altLang="en-US" dirty="0">
                <a:solidFill>
                  <a:srgbClr val="2A2B2E"/>
                </a:solidFill>
                <a:latin typeface="+mn-ea"/>
              </a:rPr>
              <a:t>调制，攻击者发射一个相移信号，然后网络就把他识别成</a:t>
            </a:r>
            <a:r>
              <a:rPr lang="en-US" altLang="zh-CN" dirty="0">
                <a:solidFill>
                  <a:srgbClr val="2A2B2E"/>
                </a:solidFill>
                <a:latin typeface="+mn-ea"/>
              </a:rPr>
              <a:t>8PSK</a:t>
            </a:r>
            <a:r>
              <a:rPr lang="zh-CN" altLang="en-US" dirty="0">
                <a:solidFill>
                  <a:srgbClr val="2A2B2E"/>
                </a:solidFill>
                <a:latin typeface="+mn-ea"/>
              </a:rPr>
              <a:t>，这个相移信号就是触发器。</a:t>
            </a:r>
            <a:endParaRPr lang="zh-CN" altLang="en-US" dirty="0">
              <a:latin typeface="+mn-ea"/>
            </a:endParaRPr>
          </a:p>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a:t>
            </a:fld>
            <a:endParaRPr lang="zh-CN" altLang="en-US"/>
          </a:p>
        </p:txBody>
      </p:sp>
    </p:spTree>
    <p:extLst>
      <p:ext uri="{BB962C8B-B14F-4D97-AF65-F5344CB8AC3E}">
        <p14:creationId xmlns:p14="http://schemas.microsoft.com/office/powerpoint/2010/main" val="1203644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A2B2E"/>
                </a:solidFill>
                <a:effectLst/>
                <a:latin typeface="PingFang SC"/>
              </a:rPr>
              <a:t>在语义通信中，由于语义输出（例如，图像，音频和文本）的高维性质，使得传统的后门攻击方法应用于语义通信系统时有一些固有的挑战。值得注意的是，一项开创性的工作首先确定了后门攻击在语义通信框架中操纵重构符号的可能性。这项研究提出了一种后门攻击语义符号（</a:t>
            </a:r>
            <a:r>
              <a:rPr lang="en-US" altLang="zh-CN" b="0" i="0" dirty="0">
                <a:solidFill>
                  <a:srgbClr val="2A2B2E"/>
                </a:solidFill>
                <a:effectLst/>
                <a:latin typeface="PingFang SC"/>
              </a:rPr>
              <a:t>BASS</a:t>
            </a:r>
            <a:r>
              <a:rPr lang="zh-CN" altLang="en-US" b="0" i="0" dirty="0">
                <a:solidFill>
                  <a:srgbClr val="2A2B2E"/>
                </a:solidFill>
                <a:effectLst/>
                <a:latin typeface="PingFang SC"/>
              </a:rPr>
              <a:t>）范式，攻击者在带有触发图案输入上训练后门，同时将相应的标签修改为指定的目标图像。在测试阶段经过训练的后门模型在清洁输入上保持了适当的重建保真度，但在处理嵌入触发器的样本时，系统就会恢复了预定图像。但是这种攻击模式有几个缺点，首先，隐蔽性差：</a:t>
            </a:r>
            <a:r>
              <a:rPr lang="en-US" altLang="zh-CN" b="0" i="0" dirty="0">
                <a:solidFill>
                  <a:srgbClr val="2A2B2E"/>
                </a:solidFill>
                <a:effectLst/>
                <a:latin typeface="PingFang SC"/>
              </a:rPr>
              <a:t>BASS</a:t>
            </a:r>
            <a:r>
              <a:rPr lang="zh-CN" altLang="en-US" b="0" i="0" dirty="0">
                <a:solidFill>
                  <a:srgbClr val="2A2B2E"/>
                </a:solidFill>
                <a:effectLst/>
                <a:latin typeface="PingFang SC"/>
              </a:rPr>
              <a:t>方法遵循计算机视觉中传统的后门攻击范式，通过显式地将触发器嵌入到输入样本中来激活恶意模型行为。然而，这种攻击方法由于其可观察的触发特征和确定的激活机制已经得到了安全界的广泛关注。而且有些防御技术，如触发模式逆向工程</a:t>
            </a:r>
            <a:r>
              <a:rPr lang="en-US" altLang="zh-CN" b="0" i="0" dirty="0">
                <a:solidFill>
                  <a:srgbClr val="2A2B2E"/>
                </a:solidFill>
                <a:effectLst/>
                <a:latin typeface="PingFang SC"/>
              </a:rPr>
              <a:t>[X]</a:t>
            </a:r>
            <a:r>
              <a:rPr lang="zh-CN" altLang="en-US" b="0" i="0" dirty="0">
                <a:solidFill>
                  <a:srgbClr val="2A2B2E"/>
                </a:solidFill>
                <a:effectLst/>
                <a:latin typeface="PingFang SC"/>
              </a:rPr>
              <a:t>和输入净化技术</a:t>
            </a:r>
            <a:r>
              <a:rPr lang="en-US" altLang="zh-CN" b="0" i="0" dirty="0">
                <a:solidFill>
                  <a:srgbClr val="2A2B2E"/>
                </a:solidFill>
                <a:effectLst/>
                <a:latin typeface="PingFang SC"/>
              </a:rPr>
              <a:t>[Z]</a:t>
            </a:r>
            <a:r>
              <a:rPr lang="zh-CN" altLang="en-US" b="0" i="0" dirty="0">
                <a:solidFill>
                  <a:srgbClr val="2A2B2E"/>
                </a:solidFill>
                <a:effectLst/>
                <a:latin typeface="PingFang SC"/>
              </a:rPr>
              <a:t>，在检测和减轻这种明确的显式触发的攻击方面已经证明了显著的有效性。我们认为，有效的后门攻击应该利用学习系统的固有漏洞，同时将后门无缝地隐藏在良性特征中。第二个缺点是，不可实践性，</a:t>
            </a:r>
            <a:r>
              <a:rPr lang="en-US" altLang="zh-CN" b="0" i="0" dirty="0">
                <a:solidFill>
                  <a:srgbClr val="2A2B2E"/>
                </a:solidFill>
                <a:effectLst/>
                <a:latin typeface="PingFang SC"/>
              </a:rPr>
              <a:t>BASS</a:t>
            </a:r>
            <a:r>
              <a:rPr lang="zh-CN" altLang="en-US" b="0" i="0" dirty="0">
                <a:solidFill>
                  <a:srgbClr val="2A2B2E"/>
                </a:solidFill>
                <a:effectLst/>
                <a:latin typeface="PingFang SC"/>
              </a:rPr>
              <a:t>如果要在现实中实现主要依赖于一个基本假设，即攻击者在推理阶段通过注入预定义触发器来触发后门，这要求攻击者拥有操纵用户输入的特权。但是，现代机器学习服务架构通常强制执行严格的数据访问控制和输入清理机制，特别是在安全敏感的应用程序中</a:t>
            </a:r>
            <a:r>
              <a:rPr lang="en-US" altLang="zh-CN" b="0" i="0" dirty="0">
                <a:solidFill>
                  <a:srgbClr val="2A2B2E"/>
                </a:solidFill>
                <a:effectLst/>
                <a:latin typeface="PingFang SC"/>
              </a:rPr>
              <a:t>[X]</a:t>
            </a:r>
            <a:r>
              <a:rPr lang="zh-CN" altLang="en-US" b="0" i="0" dirty="0">
                <a:solidFill>
                  <a:srgbClr val="2A2B2E"/>
                </a:solidFill>
                <a:effectLst/>
                <a:latin typeface="PingFang SC"/>
              </a:rPr>
              <a:t>。所以，当在真实世界的部署模型时，这样的假设显示出显著的实际局限性。</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4</a:t>
            </a:fld>
            <a:endParaRPr lang="zh-CN" altLang="en-US"/>
          </a:p>
        </p:txBody>
      </p:sp>
    </p:spTree>
    <p:extLst>
      <p:ext uri="{BB962C8B-B14F-4D97-AF65-F5344CB8AC3E}">
        <p14:creationId xmlns:p14="http://schemas.microsoft.com/office/powerpoint/2010/main" val="271692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A2B2E"/>
                </a:solidFill>
                <a:effectLst/>
                <a:latin typeface="PingFang SC"/>
              </a:rPr>
              <a:t>基于上面的问题，我们提出了一种新的语义符号后门攻击，叫做信道触发后门攻击（</a:t>
            </a:r>
            <a:r>
              <a:rPr lang="en-US" altLang="zh-CN" b="0" i="0" dirty="0">
                <a:solidFill>
                  <a:srgbClr val="2A2B2E"/>
                </a:solidFill>
                <a:effectLst/>
                <a:latin typeface="PingFang SC"/>
              </a:rPr>
              <a:t>CT-BA</a:t>
            </a:r>
            <a:r>
              <a:rPr lang="zh-CN" altLang="en-US" b="0" i="0" dirty="0">
                <a:solidFill>
                  <a:srgbClr val="2A2B2E"/>
                </a:solidFill>
                <a:effectLst/>
                <a:latin typeface="PingFang SC"/>
              </a:rPr>
              <a:t>），它有效地规避上述问题。与</a:t>
            </a:r>
            <a:r>
              <a:rPr lang="en-US" altLang="zh-CN" b="0" i="0" dirty="0">
                <a:solidFill>
                  <a:srgbClr val="2A2B2E"/>
                </a:solidFill>
                <a:effectLst/>
                <a:latin typeface="PingFang SC"/>
              </a:rPr>
              <a:t>BASS</a:t>
            </a:r>
            <a:r>
              <a:rPr lang="zh-CN" altLang="en-US" b="0" i="0" dirty="0">
                <a:solidFill>
                  <a:srgbClr val="2A2B2E"/>
                </a:solidFill>
                <a:effectLst/>
                <a:latin typeface="PingFang SC"/>
              </a:rPr>
              <a:t>不同，</a:t>
            </a:r>
            <a:r>
              <a:rPr lang="en-US" altLang="zh-CN" b="0" i="0" dirty="0">
                <a:solidFill>
                  <a:srgbClr val="2A2B2E"/>
                </a:solidFill>
                <a:effectLst/>
                <a:latin typeface="PingFang SC"/>
              </a:rPr>
              <a:t>CT-BA</a:t>
            </a:r>
            <a:r>
              <a:rPr lang="zh-CN" altLang="en-US" b="0" i="0" dirty="0">
                <a:solidFill>
                  <a:srgbClr val="2A2B2E"/>
                </a:solidFill>
                <a:effectLst/>
                <a:latin typeface="PingFang SC"/>
              </a:rPr>
              <a:t>在传输的符号经历特定的信道条件时激活后门。具体来说，攻击者在指定的信道上训练后门任务，这个信道叫做</a:t>
            </a:r>
            <a:r>
              <a:rPr lang="en-US" altLang="zh-CN" b="0" i="0" dirty="0">
                <a:solidFill>
                  <a:srgbClr val="2A2B2E"/>
                </a:solidFill>
                <a:effectLst/>
                <a:latin typeface="PingFang SC"/>
              </a:rPr>
              <a:t>Backdoor </a:t>
            </a:r>
            <a:r>
              <a:rPr lang="en-US" altLang="zh-CN" b="0" i="0" dirty="0" err="1">
                <a:solidFill>
                  <a:srgbClr val="2A2B2E"/>
                </a:solidFill>
                <a:effectLst/>
                <a:latin typeface="PingFang SC"/>
              </a:rPr>
              <a:t>Chaneel</a:t>
            </a:r>
            <a:r>
              <a:rPr lang="zh-CN" altLang="en-US" b="0" i="0" dirty="0">
                <a:solidFill>
                  <a:srgbClr val="2A2B2E"/>
                </a:solidFill>
                <a:effectLst/>
                <a:latin typeface="PingFang SC"/>
              </a:rPr>
              <a:t>，这个信道可以是任意的，其增益遵循特定的分布（例如，莱斯</a:t>
            </a:r>
            <a:r>
              <a:rPr lang="en-US" altLang="zh-CN" b="0" i="0" dirty="0">
                <a:solidFill>
                  <a:srgbClr val="2A2B2E"/>
                </a:solidFill>
                <a:effectLst/>
                <a:latin typeface="PingFang SC"/>
              </a:rPr>
              <a:t>1`</a:t>
            </a:r>
            <a:r>
              <a:rPr lang="zh-CN" altLang="en-US" b="0" i="0" dirty="0">
                <a:solidFill>
                  <a:srgbClr val="2A2B2E"/>
                </a:solidFill>
                <a:effectLst/>
                <a:latin typeface="PingFang SC"/>
              </a:rPr>
              <a:t>或瑞利衰落信道）或保持预定义的信噪比（</a:t>
            </a:r>
            <a:r>
              <a:rPr lang="en-US" altLang="zh-CN" b="0" i="0" dirty="0">
                <a:solidFill>
                  <a:srgbClr val="2A2B2E"/>
                </a:solidFill>
                <a:effectLst/>
                <a:latin typeface="PingFang SC"/>
              </a:rPr>
              <a:t>SNR</a:t>
            </a:r>
            <a:r>
              <a:rPr lang="zh-CN" altLang="en-US" b="0" i="0" dirty="0">
                <a:solidFill>
                  <a:srgbClr val="2A2B2E"/>
                </a:solidFill>
                <a:effectLst/>
                <a:latin typeface="PingFang SC"/>
              </a:rPr>
              <a:t>）水平。在测试阶段，由于信道是时变的，当传输的符号通过攻击者预设的信道时，模型重建目标图像，而在常规信道条件下保持正常输出。该方法基于对端到端语义通信系统的三个关键观察：</a:t>
            </a:r>
            <a:r>
              <a:rPr lang="en-US" altLang="zh-CN" b="0" i="0" dirty="0">
                <a:solidFill>
                  <a:srgbClr val="2A2B2E"/>
                </a:solidFill>
                <a:effectLst/>
                <a:latin typeface="PingFang SC"/>
              </a:rPr>
              <a:t>(1)</a:t>
            </a:r>
            <a:r>
              <a:rPr lang="zh-CN" altLang="en-US" b="0" i="0" dirty="0">
                <a:solidFill>
                  <a:srgbClr val="2A2B2E"/>
                </a:solidFill>
                <a:effectLst/>
                <a:latin typeface="PingFang SC"/>
              </a:rPr>
              <a:t> 训练过程需要保证信道传递函数可微以确保梯度反向传播，在此过程中，信道增益和加性高斯噪声都直接影响梯度计算，从而影响模型参数的更新。</a:t>
            </a:r>
            <a:r>
              <a:rPr lang="en-US" altLang="zh-CN" b="0" i="0" dirty="0">
                <a:solidFill>
                  <a:srgbClr val="2A2B2E"/>
                </a:solidFill>
                <a:effectLst/>
                <a:latin typeface="PingFang SC"/>
              </a:rPr>
              <a:t>(2)</a:t>
            </a:r>
            <a:r>
              <a:rPr lang="zh-CN" altLang="en-US" b="0" i="0" dirty="0">
                <a:solidFill>
                  <a:srgbClr val="2A2B2E"/>
                </a:solidFill>
                <a:effectLst/>
                <a:latin typeface="PingFang SC"/>
              </a:rPr>
              <a:t>信道增益的分布特性和噪声的功率谱特性可以有效地区分不同的信道。</a:t>
            </a:r>
            <a:r>
              <a:rPr lang="en-US" altLang="zh-CN" b="0" i="0" dirty="0">
                <a:solidFill>
                  <a:srgbClr val="2A2B2E"/>
                </a:solidFill>
                <a:effectLst/>
                <a:latin typeface="PingFang SC"/>
              </a:rPr>
              <a:t>(3)</a:t>
            </a:r>
            <a:r>
              <a:rPr lang="zh-CN" altLang="en-US" b="0" i="0" dirty="0">
                <a:solidFill>
                  <a:srgbClr val="2A2B2E"/>
                </a:solidFill>
                <a:effectLst/>
                <a:latin typeface="PingFang SC"/>
              </a:rPr>
              <a:t>在实际无线通信场景中，信道状态表现出动态时变特性，并可能经历严重的退化，包括深度衰落和突发干扰。前两个特征确保在学习阶段在不同信道上进行的后门训练，而第三个特征保证在测试期间后门自动触发，而无需主动攻击者参与。</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A2B2E"/>
                </a:solidFill>
                <a:effectLst/>
                <a:latin typeface="PingFang SC"/>
              </a:rPr>
              <a:t>接下来我们看一下实现细节，首先我们考虑一个端到端的语义通信问题，发射器是一个联合源信道编码器。编码器使用编码函数</a:t>
            </a:r>
            <a:r>
              <a:rPr lang="en-US" altLang="zh-CN" b="0" i="0" dirty="0" err="1">
                <a:solidFill>
                  <a:srgbClr val="2A2B2E"/>
                </a:solidFill>
                <a:effectLst/>
                <a:latin typeface="PingFang SC"/>
              </a:rPr>
              <a:t>fθ</a:t>
            </a:r>
            <a:r>
              <a:rPr lang="en-US" altLang="zh-CN" b="0" i="0" dirty="0">
                <a:solidFill>
                  <a:srgbClr val="2A2B2E"/>
                </a:solidFill>
                <a:effectLst/>
                <a:latin typeface="PingFang SC"/>
              </a:rPr>
              <a:t>: </a:t>
            </a:r>
            <a:r>
              <a:rPr lang="zh-CN" altLang="en-US" b="0" i="0" dirty="0">
                <a:solidFill>
                  <a:srgbClr val="2A2B2E"/>
                </a:solidFill>
                <a:effectLst/>
                <a:latin typeface="PingFang SC"/>
              </a:rPr>
              <a:t>将</a:t>
            </a:r>
            <a:r>
              <a:rPr lang="en-US" altLang="zh-CN" b="0" i="0" dirty="0">
                <a:solidFill>
                  <a:srgbClr val="2A2B2E"/>
                </a:solidFill>
                <a:effectLst/>
                <a:latin typeface="PingFang SC"/>
              </a:rPr>
              <a:t>n</a:t>
            </a:r>
            <a:r>
              <a:rPr lang="zh-CN" altLang="en-US" b="0" i="0" dirty="0">
                <a:solidFill>
                  <a:srgbClr val="2A2B2E"/>
                </a:solidFill>
                <a:effectLst/>
                <a:latin typeface="PingFang SC"/>
              </a:rPr>
              <a:t>维输入源图像映射到</a:t>
            </a:r>
            <a:r>
              <a:rPr lang="en-US" altLang="zh-CN" b="0" i="0" dirty="0">
                <a:solidFill>
                  <a:srgbClr val="2A2B2E"/>
                </a:solidFill>
                <a:effectLst/>
                <a:latin typeface="PingFang SC"/>
              </a:rPr>
              <a:t>k</a:t>
            </a:r>
            <a:r>
              <a:rPr lang="zh-CN" altLang="en-US" b="0" i="0" dirty="0">
                <a:solidFill>
                  <a:srgbClr val="2A2B2E"/>
                </a:solidFill>
                <a:effectLst/>
                <a:latin typeface="PingFang SC"/>
              </a:rPr>
              <a:t>维信道输入符号</a:t>
            </a:r>
            <a:r>
              <a:rPr lang="en-US" altLang="zh-CN" b="0" i="0" dirty="0">
                <a:solidFill>
                  <a:srgbClr val="2A2B2E"/>
                </a:solidFill>
                <a:effectLst/>
                <a:latin typeface="PingFang SC"/>
              </a:rPr>
              <a:t>z</a:t>
            </a:r>
            <a:r>
              <a:rPr lang="zh-CN" altLang="en-US" b="0" i="0" dirty="0">
                <a:solidFill>
                  <a:srgbClr val="2A2B2E"/>
                </a:solidFill>
                <a:effectLst/>
                <a:latin typeface="PingFang SC"/>
              </a:rPr>
              <a:t>，满足平均功率约束。接收机是一个联合源信道解码器，解码器使用解码函数</a:t>
            </a:r>
            <a:r>
              <a:rPr lang="en-US" altLang="zh-CN" b="0" i="0" dirty="0">
                <a:solidFill>
                  <a:srgbClr val="2A2B2E"/>
                </a:solidFill>
                <a:effectLst/>
                <a:latin typeface="PingFang SC"/>
              </a:rPr>
              <a:t>φ:</a:t>
            </a:r>
            <a:r>
              <a:rPr lang="zh-CN" altLang="en-US" b="0" i="0" dirty="0">
                <a:solidFill>
                  <a:srgbClr val="2A2B2E"/>
                </a:solidFill>
                <a:effectLst/>
                <a:latin typeface="PingFang SC"/>
              </a:rPr>
              <a:t>从衰落信道输出的符号</a:t>
            </a:r>
            <a:r>
              <a:rPr lang="en-US" altLang="zh-CN" b="0" i="0" dirty="0" err="1">
                <a:solidFill>
                  <a:srgbClr val="2A2B2E"/>
                </a:solidFill>
                <a:effectLst/>
                <a:latin typeface="PingFang SC"/>
              </a:rPr>
              <a:t>hatz</a:t>
            </a:r>
            <a:r>
              <a:rPr lang="zh-CN" altLang="en-US" b="0" i="0" dirty="0">
                <a:solidFill>
                  <a:srgbClr val="2A2B2E"/>
                </a:solidFill>
                <a:effectLst/>
                <a:latin typeface="PingFang SC"/>
              </a:rPr>
              <a:t>中恢复原始图像估计。通信信道作为不可训练层集成到神经网络体系结构中，其中接收信号表示为：</a:t>
            </a:r>
            <a:r>
              <a:rPr lang="en-US" altLang="zh-CN" b="0" i="0" dirty="0">
                <a:solidFill>
                  <a:srgbClr val="2A2B2E"/>
                </a:solidFill>
                <a:effectLst/>
                <a:latin typeface="PingFang SC"/>
              </a:rPr>
              <a:t>z = </a:t>
            </a:r>
            <a:r>
              <a:rPr lang="el-GR" altLang="zh-CN" b="0" i="0" dirty="0">
                <a:solidFill>
                  <a:srgbClr val="2A2B2E"/>
                </a:solidFill>
                <a:effectLst/>
                <a:latin typeface="PingFang SC"/>
              </a:rPr>
              <a:t>η(</a:t>
            </a:r>
            <a:r>
              <a:rPr lang="en-US" altLang="zh-CN" b="0" i="0" dirty="0">
                <a:solidFill>
                  <a:srgbClr val="2A2B2E"/>
                </a:solidFill>
                <a:effectLst/>
                <a:latin typeface="PingFang SC"/>
              </a:rPr>
              <a:t>z) = Hz + n</a:t>
            </a:r>
            <a:r>
              <a:rPr lang="zh-CN" altLang="en-US" b="0" i="0" dirty="0">
                <a:solidFill>
                  <a:srgbClr val="2A2B2E"/>
                </a:solidFill>
                <a:effectLst/>
                <a:latin typeface="PingFang SC"/>
              </a:rPr>
              <a:t>。其中，</a:t>
            </a:r>
            <a:r>
              <a:rPr lang="en-US" altLang="zh-CN" b="0" i="0" dirty="0">
                <a:solidFill>
                  <a:srgbClr val="2A2B2E"/>
                </a:solidFill>
                <a:effectLst/>
                <a:latin typeface="PingFang SC"/>
              </a:rPr>
              <a:t>h</a:t>
            </a:r>
            <a:r>
              <a:rPr lang="zh-CN" altLang="en-US" b="0" i="0" dirty="0">
                <a:solidFill>
                  <a:srgbClr val="2A2B2E"/>
                </a:solidFill>
                <a:effectLst/>
                <a:latin typeface="PingFang SC"/>
              </a:rPr>
              <a:t>表示信道增益系数，</a:t>
            </a:r>
            <a:r>
              <a:rPr lang="en-US" altLang="zh-CN" b="0" i="0" dirty="0">
                <a:solidFill>
                  <a:srgbClr val="2A2B2E"/>
                </a:solidFill>
                <a:effectLst/>
                <a:latin typeface="PingFang SC"/>
              </a:rPr>
              <a:t>n</a:t>
            </a:r>
            <a:r>
              <a:rPr lang="zh-CN" altLang="en-US" b="0" i="0" dirty="0">
                <a:solidFill>
                  <a:srgbClr val="2A2B2E"/>
                </a:solidFill>
                <a:effectLst/>
                <a:latin typeface="PingFang SC"/>
              </a:rPr>
              <a:t>表示加性噪声。为了使误差通过网络反向传播，信道传递函数必须保持可微性。在训练阶段，信道增益和噪声从各自的概率分布中随机采样以保证网络能够自适应学习时变信道特性，并联合优化编解码器参数，以减轻信道衰落影响。</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6</a:t>
            </a:fld>
            <a:endParaRPr lang="zh-CN" altLang="en-US"/>
          </a:p>
        </p:txBody>
      </p:sp>
    </p:spTree>
    <p:extLst>
      <p:ext uri="{BB962C8B-B14F-4D97-AF65-F5344CB8AC3E}">
        <p14:creationId xmlns:p14="http://schemas.microsoft.com/office/powerpoint/2010/main" val="178093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A2B2E"/>
                </a:solidFill>
                <a:effectLst/>
                <a:latin typeface="PingFang SC"/>
              </a:rPr>
              <a:t>然后介绍</a:t>
            </a:r>
            <a:r>
              <a:rPr lang="en-US" altLang="zh-CN" b="0" i="0" dirty="0" err="1">
                <a:solidFill>
                  <a:srgbClr val="2A2B2E"/>
                </a:solidFill>
                <a:effectLst/>
                <a:latin typeface="PingFang SC"/>
              </a:rPr>
              <a:t>JSCCfomer</a:t>
            </a:r>
            <a:r>
              <a:rPr lang="zh-CN" altLang="en-US" b="0" i="0" dirty="0">
                <a:solidFill>
                  <a:srgbClr val="2A2B2E"/>
                </a:solidFill>
                <a:effectLst/>
                <a:latin typeface="PingFang SC"/>
              </a:rPr>
              <a:t>系统，这是一个端到端的语义图像传输系统，该系统以</a:t>
            </a:r>
            <a:r>
              <a:rPr lang="en-US" altLang="zh-CN" b="0" i="0" dirty="0" err="1">
                <a:solidFill>
                  <a:srgbClr val="2A2B2E"/>
                </a:solidFill>
                <a:effectLst/>
                <a:latin typeface="PingFang SC"/>
              </a:rPr>
              <a:t>ViT</a:t>
            </a:r>
            <a:r>
              <a:rPr lang="zh-CN" altLang="en-US" b="0" i="0" dirty="0">
                <a:solidFill>
                  <a:srgbClr val="2A2B2E"/>
                </a:solidFill>
                <a:effectLst/>
                <a:latin typeface="PingFang SC"/>
              </a:rPr>
              <a:t>架构作为统一的编码器和解码器。与</a:t>
            </a:r>
            <a:r>
              <a:rPr lang="en-US" altLang="zh-CN" b="0" i="0" dirty="0" err="1">
                <a:solidFill>
                  <a:srgbClr val="2A2B2E"/>
                </a:solidFill>
                <a:effectLst/>
                <a:latin typeface="PingFang SC"/>
              </a:rPr>
              <a:t>cnn</a:t>
            </a:r>
            <a:r>
              <a:rPr lang="zh-CN" altLang="en-US" b="0" i="0" dirty="0">
                <a:solidFill>
                  <a:srgbClr val="2A2B2E"/>
                </a:solidFill>
                <a:effectLst/>
                <a:latin typeface="PingFang SC"/>
              </a:rPr>
              <a:t>在有限的接受域内从局部到全局学习图像语义特征不同，</a:t>
            </a:r>
            <a:r>
              <a:rPr lang="en-US" altLang="zh-CN" b="0" i="0" dirty="0" err="1">
                <a:solidFill>
                  <a:srgbClr val="2A2B2E"/>
                </a:solidFill>
                <a:effectLst/>
                <a:latin typeface="PingFang SC"/>
              </a:rPr>
              <a:t>ViT</a:t>
            </a:r>
            <a:r>
              <a:rPr lang="zh-CN" altLang="en-US" b="0" i="0" dirty="0">
                <a:solidFill>
                  <a:srgbClr val="2A2B2E"/>
                </a:solidFill>
                <a:effectLst/>
                <a:latin typeface="PingFang SC"/>
              </a:rPr>
              <a:t>利用全局自注意力机制来提取的语义特征，这种全局自注意力具有更高分辨能力，从而我们攻击方法的的有效性能够在不同的场景和数据集上得到全面验证。</a:t>
            </a:r>
            <a:r>
              <a:rPr lang="en-US" altLang="zh-CN" b="0" i="0" dirty="0" err="1">
                <a:solidFill>
                  <a:srgbClr val="2A2B2E"/>
                </a:solidFill>
                <a:effectLst/>
                <a:latin typeface="PingFang SC"/>
              </a:rPr>
              <a:t>JSCCfomer</a:t>
            </a:r>
            <a:r>
              <a:rPr lang="zh-CN" altLang="en-US" b="0" i="0" dirty="0">
                <a:solidFill>
                  <a:srgbClr val="2A2B2E"/>
                </a:solidFill>
                <a:effectLst/>
                <a:latin typeface="PingFang SC"/>
              </a:rPr>
              <a:t>系统架构主要由三个关键组件组成：</a:t>
            </a:r>
            <a:r>
              <a:rPr lang="en-US" altLang="zh-CN" b="0" i="0" dirty="0" err="1">
                <a:solidFill>
                  <a:srgbClr val="2A2B2E"/>
                </a:solidFill>
                <a:effectLst/>
                <a:latin typeface="PingFang SC"/>
              </a:rPr>
              <a:t>aViT</a:t>
            </a:r>
            <a:r>
              <a:rPr lang="zh-CN" altLang="en-US" b="0" i="0" dirty="0">
                <a:solidFill>
                  <a:srgbClr val="2A2B2E"/>
                </a:solidFill>
                <a:effectLst/>
                <a:latin typeface="PingFang SC"/>
              </a:rPr>
              <a:t>编码器、</a:t>
            </a:r>
            <a:r>
              <a:rPr lang="en-US" altLang="zh-CN" b="0" i="0" dirty="0" err="1">
                <a:solidFill>
                  <a:srgbClr val="2A2B2E"/>
                </a:solidFill>
                <a:effectLst/>
                <a:latin typeface="PingFang SC"/>
              </a:rPr>
              <a:t>ViT</a:t>
            </a:r>
            <a:r>
              <a:rPr lang="zh-CN" altLang="en-US" b="0" i="0" dirty="0">
                <a:solidFill>
                  <a:srgbClr val="2A2B2E"/>
                </a:solidFill>
                <a:effectLst/>
                <a:latin typeface="PingFang SC"/>
              </a:rPr>
              <a:t>解码器和最后是他的损失函数。</a:t>
            </a:r>
            <a:r>
              <a:rPr lang="en-US" altLang="zh-CN" b="0" dirty="0" err="1">
                <a:solidFill>
                  <a:srgbClr val="2A2B2E"/>
                </a:solidFill>
                <a:effectLst/>
              </a:rPr>
              <a:t>ViT</a:t>
            </a:r>
            <a:r>
              <a:rPr lang="zh-CN" altLang="en-US" b="0" dirty="0">
                <a:solidFill>
                  <a:srgbClr val="2A2B2E"/>
                </a:solidFill>
                <a:effectLst/>
              </a:rPr>
              <a:t>编码器包括图像到序列模块、位置编码模块、</a:t>
            </a:r>
            <a:r>
              <a:rPr lang="en-US" altLang="zh-CN" b="0" dirty="0" err="1">
                <a:solidFill>
                  <a:srgbClr val="2A2B2E"/>
                </a:solidFill>
                <a:effectLst/>
              </a:rPr>
              <a:t>Transfomer</a:t>
            </a:r>
            <a:r>
              <a:rPr lang="zh-CN" altLang="en-US" b="0" dirty="0">
                <a:solidFill>
                  <a:srgbClr val="2A2B2E"/>
                </a:solidFill>
                <a:effectLst/>
              </a:rPr>
              <a:t>模块和功率归一化。图像序列化将图片分成若干个</a:t>
            </a:r>
            <a:r>
              <a:rPr lang="en-US" altLang="zh-CN" b="0" dirty="0">
                <a:solidFill>
                  <a:srgbClr val="2A2B2E"/>
                </a:solidFill>
                <a:effectLst/>
              </a:rPr>
              <a:t>patch</a:t>
            </a:r>
            <a:r>
              <a:rPr lang="zh-CN" altLang="en-US" b="0" dirty="0">
                <a:solidFill>
                  <a:srgbClr val="2A2B2E"/>
                </a:solidFill>
                <a:effectLst/>
              </a:rPr>
              <a:t>，每个</a:t>
            </a:r>
            <a:r>
              <a:rPr lang="en-US" altLang="zh-CN" b="0" dirty="0">
                <a:solidFill>
                  <a:srgbClr val="2A2B2E"/>
                </a:solidFill>
                <a:effectLst/>
              </a:rPr>
              <a:t>patch</a:t>
            </a:r>
            <a:r>
              <a:rPr lang="zh-CN" altLang="en-US" b="0" dirty="0">
                <a:solidFill>
                  <a:srgbClr val="2A2B2E"/>
                </a:solidFill>
                <a:effectLst/>
              </a:rPr>
              <a:t>的大小为</a:t>
            </a:r>
            <a:r>
              <a:rPr lang="en-US" altLang="zh-CN" b="0" dirty="0">
                <a:solidFill>
                  <a:srgbClr val="2A2B2E"/>
                </a:solidFill>
                <a:effectLst/>
              </a:rPr>
              <a:t>p</a:t>
            </a:r>
            <a:r>
              <a:rPr lang="zh-CN" altLang="en-US" b="0" dirty="0">
                <a:solidFill>
                  <a:srgbClr val="2A2B2E"/>
                </a:solidFill>
                <a:effectLst/>
              </a:rPr>
              <a:t>，然后过一个线性工程每个</a:t>
            </a:r>
            <a:r>
              <a:rPr lang="en-US" altLang="zh-CN" b="0" dirty="0">
                <a:solidFill>
                  <a:srgbClr val="2A2B2E"/>
                </a:solidFill>
                <a:effectLst/>
              </a:rPr>
              <a:t>patch</a:t>
            </a:r>
            <a:r>
              <a:rPr lang="zh-CN" altLang="en-US" b="0" dirty="0">
                <a:solidFill>
                  <a:srgbClr val="2A2B2E"/>
                </a:solidFill>
                <a:effectLst/>
              </a:rPr>
              <a:t>变成</a:t>
            </a:r>
            <a:r>
              <a:rPr lang="en-US" altLang="zh-CN" b="0" dirty="0">
                <a:solidFill>
                  <a:srgbClr val="2A2B2E"/>
                </a:solidFill>
                <a:effectLst/>
              </a:rPr>
              <a:t>token</a:t>
            </a:r>
            <a:r>
              <a:rPr lang="zh-CN" altLang="en-US" b="0" dirty="0">
                <a:solidFill>
                  <a:srgbClr val="2A2B2E"/>
                </a:solidFill>
                <a:effectLst/>
              </a:rPr>
              <a:t>，输出的</a:t>
            </a:r>
            <a:r>
              <a:rPr lang="en-US" altLang="zh-CN" b="0" dirty="0" err="1">
                <a:solidFill>
                  <a:srgbClr val="2A2B2E"/>
                </a:solidFill>
                <a:effectLst/>
              </a:rPr>
              <a:t>xs</a:t>
            </a:r>
            <a:r>
              <a:rPr lang="zh-CN" altLang="en-US" b="0" dirty="0">
                <a:solidFill>
                  <a:srgbClr val="2A2B2E"/>
                </a:solidFill>
                <a:effectLst/>
              </a:rPr>
              <a:t>是一个矩阵，每一行就代表每个</a:t>
            </a:r>
            <a:r>
              <a:rPr lang="en-US" altLang="zh-CN" b="0" dirty="0" err="1">
                <a:solidFill>
                  <a:srgbClr val="2A2B2E"/>
                </a:solidFill>
                <a:effectLst/>
              </a:rPr>
              <a:t>pacth</a:t>
            </a:r>
            <a:r>
              <a:rPr lang="zh-CN" altLang="en-US" b="0" dirty="0">
                <a:solidFill>
                  <a:srgbClr val="2A2B2E"/>
                </a:solidFill>
                <a:effectLst/>
              </a:rPr>
              <a:t>的</a:t>
            </a:r>
            <a:r>
              <a:rPr lang="en-US" altLang="zh-CN" b="0" dirty="0">
                <a:solidFill>
                  <a:srgbClr val="2A2B2E"/>
                </a:solidFill>
                <a:effectLst/>
              </a:rPr>
              <a:t>token</a:t>
            </a:r>
            <a:r>
              <a:rPr lang="zh-CN" altLang="en-US" b="0" dirty="0">
                <a:solidFill>
                  <a:srgbClr val="2A2B2E"/>
                </a:solidFill>
                <a:effectLst/>
              </a:rPr>
              <a:t>。</a:t>
            </a:r>
            <a:r>
              <a:rPr lang="zh-CN" altLang="en-US" b="0" i="0" dirty="0">
                <a:solidFill>
                  <a:srgbClr val="2A2B2E"/>
                </a:solidFill>
                <a:effectLst/>
                <a:latin typeface="PingFang SC"/>
              </a:rPr>
              <a:t>位置编码模块对</a:t>
            </a:r>
            <a:r>
              <a:rPr lang="en-US" altLang="zh-CN" b="0" i="0" dirty="0" err="1">
                <a:solidFill>
                  <a:srgbClr val="2A2B2E"/>
                </a:solidFill>
                <a:effectLst/>
                <a:latin typeface="PingFang SC"/>
              </a:rPr>
              <a:t>xs</a:t>
            </a:r>
            <a:r>
              <a:rPr lang="zh-CN" altLang="en-US" b="0" i="0" dirty="0">
                <a:solidFill>
                  <a:srgbClr val="2A2B2E"/>
                </a:solidFill>
                <a:effectLst/>
                <a:latin typeface="PingFang SC"/>
              </a:rPr>
              <a:t>的维度进行压缩并进行位置编码，输出的</a:t>
            </a:r>
            <a:r>
              <a:rPr lang="en-US" altLang="zh-CN" b="0" i="0" dirty="0">
                <a:solidFill>
                  <a:srgbClr val="2A2B2E"/>
                </a:solidFill>
                <a:effectLst/>
                <a:latin typeface="PingFang SC"/>
              </a:rPr>
              <a:t>F0</a:t>
            </a:r>
            <a:r>
              <a:rPr lang="zh-CN" altLang="en-US" b="0" i="0" dirty="0">
                <a:solidFill>
                  <a:srgbClr val="2A2B2E"/>
                </a:solidFill>
                <a:effectLst/>
                <a:latin typeface="PingFang SC"/>
              </a:rPr>
              <a:t>维度是</a:t>
            </a:r>
            <a:r>
              <a:rPr lang="en-US" altLang="zh-CN" b="0" i="0" dirty="0">
                <a:solidFill>
                  <a:srgbClr val="2A2B2E"/>
                </a:solidFill>
                <a:effectLst/>
                <a:latin typeface="PingFang SC"/>
              </a:rPr>
              <a:t>l</a:t>
            </a:r>
            <a:r>
              <a:rPr lang="zh-CN" altLang="en-US" b="0" i="0" dirty="0">
                <a:solidFill>
                  <a:srgbClr val="2A2B2E"/>
                </a:solidFill>
                <a:effectLst/>
                <a:latin typeface="PingFang SC"/>
              </a:rPr>
              <a:t>乘</a:t>
            </a:r>
            <a:r>
              <a:rPr lang="en-US" altLang="zh-CN" b="0" i="0" dirty="0">
                <a:solidFill>
                  <a:srgbClr val="2A2B2E"/>
                </a:solidFill>
                <a:effectLst/>
                <a:latin typeface="PingFang SC"/>
              </a:rPr>
              <a:t>d</a:t>
            </a:r>
            <a:r>
              <a:rPr lang="zh-CN" altLang="en-US" b="0" i="0" dirty="0">
                <a:solidFill>
                  <a:srgbClr val="2A2B2E"/>
                </a:solidFill>
                <a:effectLst/>
                <a:latin typeface="PingFang SC"/>
              </a:rPr>
              <a:t>，这个时候数据量就压缩了，然后</a:t>
            </a:r>
            <a:r>
              <a:rPr lang="en-US" altLang="zh-CN" b="0" i="0" dirty="0">
                <a:solidFill>
                  <a:srgbClr val="2A2B2E"/>
                </a:solidFill>
                <a:effectLst/>
                <a:latin typeface="PingFang SC"/>
              </a:rPr>
              <a:t>F0</a:t>
            </a:r>
            <a:r>
              <a:rPr lang="zh-CN" altLang="en-US" b="0" i="0" dirty="0">
                <a:solidFill>
                  <a:srgbClr val="2A2B2E"/>
                </a:solidFill>
                <a:effectLst/>
                <a:latin typeface="PingFang SC"/>
              </a:rPr>
              <a:t>在经过</a:t>
            </a:r>
            <a:r>
              <a:rPr lang="en-US" altLang="zh-CN" b="0" i="0" dirty="0">
                <a:solidFill>
                  <a:srgbClr val="2A2B2E"/>
                </a:solidFill>
                <a:effectLst/>
                <a:latin typeface="PingFang SC"/>
              </a:rPr>
              <a:t>Lt</a:t>
            </a:r>
            <a:r>
              <a:rPr lang="zh-CN" altLang="en-US" b="0" i="0" dirty="0">
                <a:solidFill>
                  <a:srgbClr val="2A2B2E"/>
                </a:solidFill>
                <a:effectLst/>
                <a:latin typeface="PingFang SC"/>
              </a:rPr>
              <a:t>个</a:t>
            </a:r>
            <a:r>
              <a:rPr lang="en-US" altLang="zh-CN" b="0" i="0" dirty="0" err="1">
                <a:solidFill>
                  <a:srgbClr val="2A2B2E"/>
                </a:solidFill>
                <a:effectLst/>
                <a:latin typeface="PingFang SC"/>
              </a:rPr>
              <a:t>Transfomer</a:t>
            </a:r>
            <a:r>
              <a:rPr lang="en-US" altLang="zh-CN" b="0" i="0" dirty="0">
                <a:solidFill>
                  <a:srgbClr val="2A2B2E"/>
                </a:solidFill>
                <a:effectLst/>
                <a:latin typeface="PingFang SC"/>
              </a:rPr>
              <a:t> Layer </a:t>
            </a:r>
            <a:r>
              <a:rPr lang="zh-CN" altLang="en-US" b="0" i="0" dirty="0">
                <a:solidFill>
                  <a:srgbClr val="2A2B2E"/>
                </a:solidFill>
                <a:effectLst/>
                <a:latin typeface="PingFang SC"/>
              </a:rPr>
              <a:t>，其中第</a:t>
            </a:r>
            <a:r>
              <a:rPr lang="en-US" altLang="zh-CN" b="0" i="0" dirty="0" err="1">
                <a:solidFill>
                  <a:srgbClr val="2A2B2E"/>
                </a:solidFill>
                <a:effectLst/>
                <a:latin typeface="PingFang SC"/>
              </a:rPr>
              <a:t>i</a:t>
            </a:r>
            <a:r>
              <a:rPr lang="zh-CN" altLang="en-US" b="0" i="0" dirty="0">
                <a:solidFill>
                  <a:srgbClr val="2A2B2E"/>
                </a:solidFill>
                <a:effectLst/>
                <a:latin typeface="PingFang SC"/>
              </a:rPr>
              <a:t>层输出可以表示为，假设虚线框中输出为</a:t>
            </a:r>
            <a:r>
              <a:rPr lang="en-US" altLang="zh-CN" b="0" i="0" dirty="0">
                <a:solidFill>
                  <a:srgbClr val="2A2B2E"/>
                </a:solidFill>
                <a:effectLst/>
                <a:latin typeface="PingFang SC"/>
              </a:rPr>
              <a:t>MSA</a:t>
            </a:r>
            <a:r>
              <a:rPr lang="zh-CN" altLang="en-US" b="0" i="0" dirty="0">
                <a:solidFill>
                  <a:srgbClr val="2A2B2E"/>
                </a:solidFill>
                <a:effectLst/>
                <a:latin typeface="PingFang SC"/>
              </a:rPr>
              <a:t>（</a:t>
            </a:r>
            <a:r>
              <a:rPr lang="en-US" altLang="zh-CN" b="0" i="0" dirty="0">
                <a:solidFill>
                  <a:srgbClr val="2A2B2E"/>
                </a:solidFill>
                <a:effectLst/>
                <a:latin typeface="PingFang SC"/>
              </a:rPr>
              <a:t>Fi-1</a:t>
            </a:r>
            <a:r>
              <a:rPr lang="zh-CN" altLang="en-US" b="0" i="0" dirty="0">
                <a:solidFill>
                  <a:srgbClr val="2A2B2E"/>
                </a:solidFill>
                <a:effectLst/>
                <a:latin typeface="PingFang SC"/>
              </a:rPr>
              <a:t>）</a:t>
            </a:r>
            <a:r>
              <a:rPr lang="en-US" altLang="zh-CN" b="0" i="0" dirty="0">
                <a:solidFill>
                  <a:srgbClr val="2A2B2E"/>
                </a:solidFill>
                <a:effectLst/>
                <a:latin typeface="PingFang SC"/>
              </a:rPr>
              <a:t>,</a:t>
            </a:r>
            <a:r>
              <a:rPr lang="zh-CN" altLang="en-US" b="0" i="0" dirty="0">
                <a:solidFill>
                  <a:srgbClr val="2A2B2E"/>
                </a:solidFill>
                <a:effectLst/>
                <a:latin typeface="PingFang SC"/>
              </a:rPr>
              <a:t>那么</a:t>
            </a:r>
            <a:r>
              <a:rPr lang="en-US" altLang="zh-CN" b="0" i="0" dirty="0">
                <a:solidFill>
                  <a:srgbClr val="2A2B2E"/>
                </a:solidFill>
                <a:effectLst/>
                <a:latin typeface="PingFang SC"/>
              </a:rPr>
              <a:t>MSA</a:t>
            </a:r>
            <a:r>
              <a:rPr lang="zh-CN" altLang="en-US" b="0" i="0" dirty="0">
                <a:solidFill>
                  <a:srgbClr val="2A2B2E"/>
                </a:solidFill>
                <a:effectLst/>
                <a:latin typeface="PingFang SC"/>
              </a:rPr>
              <a:t>（</a:t>
            </a:r>
            <a:r>
              <a:rPr lang="en-US" altLang="zh-CN" b="0" i="0" dirty="0">
                <a:solidFill>
                  <a:srgbClr val="2A2B2E"/>
                </a:solidFill>
                <a:effectLst/>
                <a:latin typeface="PingFang SC"/>
              </a:rPr>
              <a:t>Fi-1</a:t>
            </a:r>
            <a:r>
              <a:rPr lang="zh-CN" altLang="en-US" b="0" i="0" dirty="0">
                <a:solidFill>
                  <a:srgbClr val="2A2B2E"/>
                </a:solidFill>
                <a:effectLst/>
                <a:latin typeface="PingFang SC"/>
              </a:rPr>
              <a:t>）先经过</a:t>
            </a:r>
            <a:r>
              <a:rPr lang="en-US" altLang="zh-CN" b="0" i="0" dirty="0">
                <a:solidFill>
                  <a:srgbClr val="2A2B2E"/>
                </a:solidFill>
                <a:effectLst/>
                <a:latin typeface="PingFang SC"/>
              </a:rPr>
              <a:t>layer normal </a:t>
            </a:r>
            <a:r>
              <a:rPr lang="zh-CN" altLang="en-US" b="0" i="0" dirty="0">
                <a:solidFill>
                  <a:srgbClr val="2A2B2E"/>
                </a:solidFill>
                <a:effectLst/>
                <a:latin typeface="PingFang SC"/>
              </a:rPr>
              <a:t>然后在过一个</a:t>
            </a:r>
            <a:r>
              <a:rPr lang="en-US" altLang="zh-CN" b="0" i="0" dirty="0">
                <a:solidFill>
                  <a:srgbClr val="2A2B2E"/>
                </a:solidFill>
                <a:effectLst/>
                <a:latin typeface="PingFang SC"/>
              </a:rPr>
              <a:t>MLP</a:t>
            </a:r>
            <a:r>
              <a:rPr lang="zh-CN" altLang="en-US" b="0" i="0" dirty="0">
                <a:solidFill>
                  <a:srgbClr val="2A2B2E"/>
                </a:solidFill>
                <a:effectLst/>
                <a:latin typeface="PingFang SC"/>
              </a:rPr>
              <a:t>，然后这里还有一个残差链接，所以还要加上</a:t>
            </a:r>
            <a:r>
              <a:rPr lang="en-US" altLang="zh-CN" b="0" i="0" dirty="0">
                <a:solidFill>
                  <a:srgbClr val="2A2B2E"/>
                </a:solidFill>
                <a:effectLst/>
                <a:latin typeface="PingFang SC"/>
              </a:rPr>
              <a:t>MSA</a:t>
            </a:r>
            <a:r>
              <a:rPr lang="zh-CN" altLang="en-US" b="0" i="0" dirty="0">
                <a:solidFill>
                  <a:srgbClr val="2A2B2E"/>
                </a:solidFill>
                <a:effectLst/>
                <a:latin typeface="PingFang SC"/>
              </a:rPr>
              <a:t>（</a:t>
            </a:r>
            <a:r>
              <a:rPr lang="en-US" altLang="zh-CN" b="0" i="0" dirty="0">
                <a:solidFill>
                  <a:srgbClr val="2A2B2E"/>
                </a:solidFill>
                <a:effectLst/>
                <a:latin typeface="PingFang SC"/>
              </a:rPr>
              <a:t>Fi-1</a:t>
            </a:r>
            <a:r>
              <a:rPr lang="zh-CN" altLang="en-US" b="0" i="0" dirty="0">
                <a:solidFill>
                  <a:srgbClr val="2A2B2E"/>
                </a:solidFill>
                <a:effectLst/>
                <a:latin typeface="PingFang SC"/>
              </a:rPr>
              <a:t>）。再来看虚线框中的部分，这个</a:t>
            </a:r>
            <a:r>
              <a:rPr lang="en-US" altLang="zh-CN" b="0" i="0" dirty="0">
                <a:solidFill>
                  <a:srgbClr val="2A2B2E"/>
                </a:solidFill>
                <a:effectLst/>
                <a:latin typeface="PingFang SC"/>
              </a:rPr>
              <a:t>MSA</a:t>
            </a:r>
            <a:r>
              <a:rPr lang="zh-CN" altLang="en-US" b="0" i="0" dirty="0">
                <a:solidFill>
                  <a:srgbClr val="2A2B2E"/>
                </a:solidFill>
                <a:effectLst/>
                <a:latin typeface="PingFang SC"/>
              </a:rPr>
              <a:t>可以表示为，首先这里有一个残差链接，后面的</a:t>
            </a:r>
            <a:r>
              <a:rPr lang="en-US" altLang="zh-CN" b="0" i="0" dirty="0">
                <a:solidFill>
                  <a:srgbClr val="2A2B2E"/>
                </a:solidFill>
                <a:effectLst/>
                <a:latin typeface="PingFang SC"/>
              </a:rPr>
              <a:t>SA</a:t>
            </a:r>
            <a:r>
              <a:rPr lang="zh-CN" altLang="en-US" b="0" i="0" dirty="0">
                <a:solidFill>
                  <a:srgbClr val="2A2B2E"/>
                </a:solidFill>
                <a:effectLst/>
                <a:latin typeface="PingFang SC"/>
              </a:rPr>
              <a:t>表示</a:t>
            </a:r>
            <a:r>
              <a:rPr lang="en-US" altLang="zh-CN" b="0" i="0" dirty="0">
                <a:solidFill>
                  <a:srgbClr val="2A2B2E"/>
                </a:solidFill>
                <a:effectLst/>
                <a:latin typeface="PingFang SC"/>
              </a:rPr>
              <a:t>self-attention</a:t>
            </a:r>
            <a:r>
              <a:rPr lang="zh-CN" altLang="en-US" b="0" i="0" dirty="0">
                <a:solidFill>
                  <a:srgbClr val="2A2B2E"/>
                </a:solidFill>
                <a:effectLst/>
                <a:latin typeface="PingFang SC"/>
              </a:rPr>
              <a:t>，这里采用了多头自注意力，把</a:t>
            </a:r>
            <a:r>
              <a:rPr lang="en-US" altLang="zh-CN" b="0" i="0" dirty="0">
                <a:solidFill>
                  <a:srgbClr val="2A2B2E"/>
                </a:solidFill>
                <a:effectLst/>
                <a:latin typeface="PingFang SC"/>
              </a:rPr>
              <a:t>Ns</a:t>
            </a:r>
            <a:r>
              <a:rPr lang="zh-CN" altLang="en-US" b="0" i="0" dirty="0">
                <a:solidFill>
                  <a:srgbClr val="2A2B2E"/>
                </a:solidFill>
                <a:effectLst/>
                <a:latin typeface="PingFang SC"/>
              </a:rPr>
              <a:t>个头的输出拼接起来再乘以一个可训练的参数。每个</a:t>
            </a:r>
            <a:r>
              <a:rPr lang="en-US" altLang="zh-CN" b="0" i="0" dirty="0">
                <a:solidFill>
                  <a:srgbClr val="2A2B2E"/>
                </a:solidFill>
                <a:effectLst/>
                <a:latin typeface="PingFang SC"/>
              </a:rPr>
              <a:t>SA</a:t>
            </a:r>
            <a:r>
              <a:rPr lang="zh-CN" altLang="en-US" b="0" i="0" dirty="0">
                <a:solidFill>
                  <a:srgbClr val="2A2B2E"/>
                </a:solidFill>
                <a:effectLst/>
                <a:latin typeface="PingFang SC"/>
              </a:rPr>
              <a:t>输出有</a:t>
            </a:r>
            <a:r>
              <a:rPr lang="en-US" altLang="zh-CN" b="0" i="0" dirty="0" err="1">
                <a:solidFill>
                  <a:srgbClr val="2A2B2E"/>
                </a:solidFill>
                <a:effectLst/>
                <a:latin typeface="PingFang SC"/>
              </a:rPr>
              <a:t>qkv</a:t>
            </a:r>
            <a:r>
              <a:rPr lang="zh-CN" altLang="en-US" b="0" i="0" dirty="0">
                <a:solidFill>
                  <a:srgbClr val="2A2B2E"/>
                </a:solidFill>
                <a:effectLst/>
                <a:latin typeface="PingFang SC"/>
              </a:rPr>
              <a:t>的值确定，</a:t>
            </a:r>
            <a:r>
              <a:rPr lang="en-US" altLang="zh-CN" b="0" i="0" dirty="0" err="1">
                <a:solidFill>
                  <a:srgbClr val="2A2B2E"/>
                </a:solidFill>
                <a:effectLst/>
                <a:latin typeface="PingFang SC"/>
              </a:rPr>
              <a:t>qkv</a:t>
            </a:r>
            <a:r>
              <a:rPr lang="zh-CN" altLang="en-US" b="0" i="0" dirty="0">
                <a:solidFill>
                  <a:srgbClr val="2A2B2E"/>
                </a:solidFill>
                <a:effectLst/>
                <a:latin typeface="PingFang SC"/>
              </a:rPr>
              <a:t>的值通过</a:t>
            </a:r>
            <a:r>
              <a:rPr lang="en-US" altLang="zh-CN" b="0" i="0" dirty="0" err="1">
                <a:solidFill>
                  <a:srgbClr val="2A2B2E"/>
                </a:solidFill>
                <a:effectLst/>
                <a:latin typeface="PingFang SC"/>
              </a:rPr>
              <a:t>WqWkWv</a:t>
            </a:r>
            <a:r>
              <a:rPr lang="zh-CN" altLang="en-US" b="0" i="0" dirty="0">
                <a:solidFill>
                  <a:srgbClr val="2A2B2E"/>
                </a:solidFill>
                <a:effectLst/>
                <a:latin typeface="PingFang SC"/>
              </a:rPr>
              <a:t>计算得到。功率归一化模块将</a:t>
            </a:r>
            <a:r>
              <a:rPr lang="en-US" altLang="zh-CN" b="0" i="0" dirty="0" err="1">
                <a:solidFill>
                  <a:srgbClr val="2A2B2E"/>
                </a:solidFill>
                <a:effectLst/>
                <a:latin typeface="PingFang SC"/>
              </a:rPr>
              <a:t>FLt</a:t>
            </a:r>
            <a:r>
              <a:rPr lang="zh-CN" altLang="en-US" b="0" i="0" dirty="0">
                <a:solidFill>
                  <a:srgbClr val="2A2B2E"/>
                </a:solidFill>
                <a:effectLst/>
                <a:latin typeface="PingFang SC"/>
              </a:rPr>
              <a:t>划分为</a:t>
            </a:r>
            <a:r>
              <a:rPr lang="en-US" altLang="zh-CN" b="0" i="0" dirty="0">
                <a:solidFill>
                  <a:srgbClr val="2A2B2E"/>
                </a:solidFill>
                <a:effectLst/>
                <a:latin typeface="PingFang SC"/>
              </a:rPr>
              <a:t>I\</a:t>
            </a:r>
            <a:r>
              <a:rPr lang="en-US" altLang="zh-CN" b="0" i="0" dirty="0" err="1">
                <a:solidFill>
                  <a:srgbClr val="2A2B2E"/>
                </a:solidFill>
                <a:effectLst/>
                <a:latin typeface="PingFang SC"/>
              </a:rPr>
              <a:t>Qpaths</a:t>
            </a:r>
            <a:r>
              <a:rPr lang="zh-CN" altLang="en-US" b="0" i="0" dirty="0">
                <a:solidFill>
                  <a:srgbClr val="2A2B2E"/>
                </a:solidFill>
                <a:effectLst/>
                <a:latin typeface="PingFang SC"/>
              </a:rPr>
              <a:t>，将其</a:t>
            </a:r>
            <a:r>
              <a:rPr lang="en-US" altLang="zh-CN" b="0" i="0" dirty="0">
                <a:solidFill>
                  <a:srgbClr val="2A2B2E"/>
                </a:solidFill>
                <a:effectLst/>
                <a:latin typeface="PingFang SC"/>
              </a:rPr>
              <a:t>reshape</a:t>
            </a:r>
            <a:r>
              <a:rPr lang="zh-CN" altLang="en-US" b="0" i="0" dirty="0">
                <a:solidFill>
                  <a:srgbClr val="2A2B2E"/>
                </a:solidFill>
                <a:effectLst/>
                <a:latin typeface="PingFang SC"/>
              </a:rPr>
              <a:t>为信道输入符号</a:t>
            </a:r>
            <a:r>
              <a:rPr lang="en-US" altLang="zh-CN" b="0" i="0" dirty="0" err="1">
                <a:solidFill>
                  <a:srgbClr val="2A2B2E"/>
                </a:solidFill>
                <a:effectLst/>
                <a:latin typeface="PingFang SC"/>
              </a:rPr>
              <a:t>z∈Ck</a:t>
            </a:r>
            <a:r>
              <a:rPr lang="zh-CN" altLang="en-US" b="0" i="0" dirty="0">
                <a:solidFill>
                  <a:srgbClr val="2A2B2E"/>
                </a:solidFill>
                <a:effectLst/>
                <a:latin typeface="PingFang SC"/>
              </a:rPr>
              <a:t>，并对功率进行归一化以满足功率约束。然后解码器采用与编码器对称的设置，位置编码模块首先将接收到的通道输出</a:t>
            </a:r>
            <a:r>
              <a:rPr lang="en-US" altLang="zh-CN" b="0" i="0" dirty="0">
                <a:solidFill>
                  <a:srgbClr val="2A2B2E"/>
                </a:solidFill>
                <a:effectLst/>
                <a:latin typeface="PingFang SC"/>
              </a:rPr>
              <a:t>reshape</a:t>
            </a:r>
            <a:r>
              <a:rPr lang="zh-CN" altLang="en-US" b="0" i="0" dirty="0">
                <a:solidFill>
                  <a:srgbClr val="2A2B2E"/>
                </a:solidFill>
                <a:effectLst/>
                <a:latin typeface="PingFang SC"/>
              </a:rPr>
              <a:t>成原来的向量，并加入位置编码， 然后经过</a:t>
            </a:r>
            <a:r>
              <a:rPr lang="en-US" altLang="zh-CN" b="0" i="0" dirty="0" err="1">
                <a:solidFill>
                  <a:srgbClr val="2A2B2E"/>
                </a:solidFill>
                <a:effectLst/>
                <a:latin typeface="PingFang SC"/>
              </a:rPr>
              <a:t>Ld</a:t>
            </a:r>
            <a:r>
              <a:rPr lang="zh-CN" altLang="en-US" b="0" i="0" dirty="0">
                <a:solidFill>
                  <a:srgbClr val="2A2B2E"/>
                </a:solidFill>
                <a:effectLst/>
                <a:latin typeface="PingFang SC"/>
              </a:rPr>
              <a:t>个</a:t>
            </a:r>
            <a:r>
              <a:rPr lang="en-US" altLang="zh-CN" b="0" i="0" dirty="0" err="1">
                <a:solidFill>
                  <a:srgbClr val="2A2B2E"/>
                </a:solidFill>
                <a:effectLst/>
                <a:latin typeface="PingFang SC"/>
              </a:rPr>
              <a:t>Transformerlayer</a:t>
            </a:r>
            <a:r>
              <a:rPr lang="en-US" altLang="zh-CN" b="0" i="0" dirty="0">
                <a:solidFill>
                  <a:srgbClr val="2A2B2E"/>
                </a:solidFill>
                <a:effectLst/>
                <a:latin typeface="PingFang SC"/>
              </a:rPr>
              <a:t> </a:t>
            </a:r>
            <a:r>
              <a:rPr lang="zh-CN" altLang="en-US" b="0" i="0" dirty="0">
                <a:solidFill>
                  <a:srgbClr val="2A2B2E"/>
                </a:solidFill>
                <a:effectLst/>
                <a:latin typeface="PingFang SC"/>
              </a:rPr>
              <a:t>输出的</a:t>
            </a:r>
            <a:r>
              <a:rPr lang="en-US" altLang="zh-CN" b="0" i="0" dirty="0" err="1">
                <a:solidFill>
                  <a:srgbClr val="2A2B2E"/>
                </a:solidFill>
                <a:effectLst/>
                <a:latin typeface="PingFang SC"/>
              </a:rPr>
              <a:t>Dld</a:t>
            </a:r>
            <a:r>
              <a:rPr lang="zh-CN" altLang="en-US" b="0" i="0" dirty="0">
                <a:solidFill>
                  <a:srgbClr val="2A2B2E"/>
                </a:solidFill>
                <a:effectLst/>
                <a:latin typeface="PingFang SC"/>
              </a:rPr>
              <a:t>经过一个线性工程恢复被压缩的数据，然后经过一个反序列化成输出原始图像的估计。</a:t>
            </a:r>
            <a:endParaRPr lang="en-US" altLang="zh-CN" b="0" i="0" dirty="0">
              <a:solidFill>
                <a:srgbClr val="2A2B2E"/>
              </a:solidFill>
              <a:effectLst/>
              <a:latin typeface="PingFang SC"/>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7</a:t>
            </a:fld>
            <a:endParaRPr lang="zh-CN" altLang="en-US"/>
          </a:p>
        </p:txBody>
      </p:sp>
    </p:spTree>
    <p:extLst>
      <p:ext uri="{BB962C8B-B14F-4D97-AF65-F5344CB8AC3E}">
        <p14:creationId xmlns:p14="http://schemas.microsoft.com/office/powerpoint/2010/main" val="95485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2A2B2E"/>
                </a:solidFill>
                <a:effectLst/>
              </a:rPr>
              <a:t>下面介绍我们的攻击方案，首先交代一下攻击者的能力。我们考虑与之前的工作中考虑相同的攻击设置，包括最先进的</a:t>
            </a:r>
            <a:r>
              <a:rPr lang="en-US" altLang="zh-CN" b="0" dirty="0" err="1">
                <a:solidFill>
                  <a:srgbClr val="2A2B2E"/>
                </a:solidFill>
                <a:effectLst/>
              </a:rPr>
              <a:t>WeNet</a:t>
            </a:r>
            <a:r>
              <a:rPr lang="zh-CN" altLang="en-US" b="0" dirty="0">
                <a:solidFill>
                  <a:srgbClr val="2A2B2E"/>
                </a:solidFill>
                <a:effectLst/>
              </a:rPr>
              <a:t>攻击，我们假设攻击者对训练过程有完全的控制，并且可以修改训练数据集进行后门注入。然后，把这个后门模型将被交付给受害用户。这种情况在现实中也是存在的，第一种情况就是外包模型，比如</a:t>
            </a:r>
            <a:r>
              <a:rPr lang="zh-CN" altLang="en-US" b="0" i="0" dirty="0">
                <a:solidFill>
                  <a:srgbClr val="777777"/>
                </a:solidFill>
                <a:effectLst/>
                <a:latin typeface="pingfang SC"/>
              </a:rPr>
              <a:t>这里有一项研究表明，你外包出去的模型很有可能会被植入后门，而且这种后门很难被检测到。如果你是一家银行，对方可能会通过这个后门操纵你给何人贷款。还有一种情况就是公司内部人员，这是前一阵字节的新闻，就是一个实习生利用漏洞改了公司的代码，来训练自己的模型。所以这种假设在现实中也是合理的。</a:t>
            </a:r>
            <a:endParaRPr lang="en-US" altLang="zh-CN" b="0" i="0" dirty="0">
              <a:solidFill>
                <a:srgbClr val="777777"/>
              </a:solidFill>
              <a:effectLst/>
              <a:latin typeface="pingfang SC"/>
            </a:endParaRPr>
          </a:p>
          <a:p>
            <a:r>
              <a:rPr lang="zh-CN" altLang="en-US" b="0" i="0" dirty="0">
                <a:solidFill>
                  <a:srgbClr val="2A2B2E"/>
                </a:solidFill>
                <a:effectLst/>
                <a:latin typeface="PingFang SC"/>
              </a:rPr>
              <a:t>然后攻击者的目标是保持外包模型在干净样本上的性能和准确性，同时对触发样本诱导不正确的图像重建。具体来说，在针对性攻击中，攻击者的目的是在发送的信号通过特定的信道条件时，确保接收方重构出目标图像。</a:t>
            </a:r>
            <a:br>
              <a:rPr lang="zh-CN" altLang="en-US" dirty="0">
                <a:effectLst/>
              </a:rPr>
            </a:b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8</a:t>
            </a:fld>
            <a:endParaRPr lang="zh-CN" altLang="en-US"/>
          </a:p>
        </p:txBody>
      </p:sp>
    </p:spTree>
    <p:extLst>
      <p:ext uri="{BB962C8B-B14F-4D97-AF65-F5344CB8AC3E}">
        <p14:creationId xmlns:p14="http://schemas.microsoft.com/office/powerpoint/2010/main" val="36356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2A2B2E"/>
                </a:solidFill>
                <a:effectLst/>
              </a:rPr>
              <a:t>下面我们来考虑触发函数，这里我们分析一下信道，这里用离散的形式表示接收信号，虽然信道是随机的，但是信道的统计分布是确定的。首先看信道增益，信道增益的统计特性是由传播环境决定的。当信道增益的实部和虚部分别服从零均值高斯分布时，</a:t>
            </a:r>
            <a:r>
              <a:rPr lang="en-US" altLang="zh-CN" b="0" dirty="0">
                <a:solidFill>
                  <a:srgbClr val="2A2B2E"/>
                </a:solidFill>
                <a:effectLst/>
              </a:rPr>
              <a:t>|H|</a:t>
            </a:r>
            <a:r>
              <a:rPr lang="zh-CN" altLang="en-US" b="0" dirty="0">
                <a:solidFill>
                  <a:srgbClr val="2A2B2E"/>
                </a:solidFill>
                <a:effectLst/>
              </a:rPr>
              <a:t>的模服从瑞利分布。如果存在一个优势视距（</a:t>
            </a:r>
            <a:r>
              <a:rPr lang="en-US" altLang="zh-CN" b="0" dirty="0" err="1">
                <a:solidFill>
                  <a:srgbClr val="2A2B2E"/>
                </a:solidFill>
                <a:effectLst/>
              </a:rPr>
              <a:t>LoS</a:t>
            </a:r>
            <a:r>
              <a:rPr lang="zh-CN" altLang="en-US" b="0" dirty="0">
                <a:solidFill>
                  <a:srgbClr val="2A2B2E"/>
                </a:solidFill>
                <a:effectLst/>
              </a:rPr>
              <a:t>）路径，则幅度服从莱斯分布，</a:t>
            </a:r>
            <a:r>
              <a:rPr lang="zh-CN" altLang="en-US" b="0" i="0" dirty="0">
                <a:solidFill>
                  <a:srgbClr val="2A2B2E"/>
                </a:solidFill>
                <a:effectLst/>
                <a:latin typeface="PingFang SC"/>
              </a:rPr>
              <a:t>在大尺度阴影衰落情况下，接收功率</a:t>
            </a:r>
            <a:r>
              <a:rPr lang="en-US" altLang="zh-CN" b="0" i="0" dirty="0" err="1">
                <a:solidFill>
                  <a:srgbClr val="2A2B2E"/>
                </a:solidFill>
                <a:effectLst/>
                <a:latin typeface="PingFang SC"/>
              </a:rPr>
              <a:t>indB</a:t>
            </a:r>
            <a:r>
              <a:rPr lang="zh-CN" altLang="en-US" b="0" i="0" dirty="0">
                <a:solidFill>
                  <a:srgbClr val="2A2B2E"/>
                </a:solidFill>
                <a:effectLst/>
                <a:latin typeface="PingFang SC"/>
              </a:rPr>
              <a:t>服从高斯分布。对于噪声信道，其功率谱密度是其自相关函数的傅里叶变换，虽然噪声是随机的，但他的功率谱密度具有确定性特征。那么，信道增益的统计分布和噪声的功率谱密度可以用来区分不同的信道类型。利用这一特性，语义通信系统可以学习不同的信道特性，并在特定的信道条件下执行后门任务。</a:t>
            </a:r>
            <a:r>
              <a:rPr lang="en-US" altLang="zh-CN" b="0" i="0" dirty="0">
                <a:solidFill>
                  <a:srgbClr val="2A2B2E"/>
                </a:solidFill>
                <a:effectLst/>
                <a:latin typeface="PingFang SC"/>
              </a:rPr>
              <a:t>CT-BA</a:t>
            </a:r>
            <a:r>
              <a:rPr lang="zh-CN" altLang="en-US" b="0" i="0" dirty="0">
                <a:solidFill>
                  <a:srgbClr val="2A2B2E"/>
                </a:solidFill>
                <a:effectLst/>
                <a:latin typeface="PingFang SC"/>
              </a:rPr>
              <a:t>的核心在于设计一个信道特异性触发函数</a:t>
            </a:r>
            <a:r>
              <a:rPr lang="en-US" altLang="zh-CN" b="0" i="0" dirty="0" err="1">
                <a:solidFill>
                  <a:srgbClr val="2A2B2E"/>
                </a:solidFill>
                <a:effectLst/>
                <a:latin typeface="PingFang SC"/>
              </a:rPr>
              <a:t>ηa</a:t>
            </a:r>
            <a:r>
              <a:rPr lang="zh-CN" altLang="en-US" b="0" i="0" dirty="0">
                <a:solidFill>
                  <a:srgbClr val="2A2B2E"/>
                </a:solidFill>
                <a:effectLst/>
                <a:latin typeface="PingFang SC"/>
              </a:rPr>
              <a:t>，其中，</a:t>
            </a:r>
            <a:r>
              <a:rPr lang="en-US" altLang="zh-CN" b="0" i="0" dirty="0">
                <a:solidFill>
                  <a:srgbClr val="2A2B2E"/>
                </a:solidFill>
                <a:effectLst/>
                <a:latin typeface="PingFang SC"/>
              </a:rPr>
              <a:t>Ha</a:t>
            </a:r>
            <a:r>
              <a:rPr lang="zh-CN" altLang="en-US" b="0" i="0" dirty="0">
                <a:solidFill>
                  <a:srgbClr val="2A2B2E"/>
                </a:solidFill>
                <a:effectLst/>
                <a:latin typeface="PingFang SC"/>
              </a:rPr>
              <a:t>表示攻击者的信道增益矩阵，其元素从任意衰落分布中采样，而</a:t>
            </a:r>
            <a:r>
              <a:rPr lang="en-US" altLang="zh-CN" b="0" i="0" dirty="0" err="1">
                <a:solidFill>
                  <a:srgbClr val="2A2B2E"/>
                </a:solidFill>
                <a:effectLst/>
                <a:latin typeface="PingFang SC"/>
              </a:rPr>
              <a:t>na</a:t>
            </a:r>
            <a:r>
              <a:rPr lang="zh-CN" altLang="en-US" b="0" i="0" dirty="0">
                <a:solidFill>
                  <a:srgbClr val="2A2B2E"/>
                </a:solidFill>
                <a:effectLst/>
                <a:latin typeface="PingFang SC"/>
              </a:rPr>
              <a:t>表示具有可配置功率谱密度的加性噪声向量。这种设计提供了双自由度，使触发器能够在特定信道衰落分布或噪声功率水平下激活后门。具体来说，我们提出了两种互补的触发方案：瑞丽衰落触发这种情况下信噪比是在定水平上稳定的，当信道衰落是瑞丽衰落时触发后门，第二种是信噪比触发，这种触发考虑在</a:t>
            </a:r>
            <a:r>
              <a:rPr lang="en-US" altLang="zh-CN" b="0" i="0" dirty="0">
                <a:solidFill>
                  <a:srgbClr val="2A2B2E"/>
                </a:solidFill>
                <a:effectLst/>
                <a:latin typeface="PingFang SC"/>
              </a:rPr>
              <a:t>AWGN</a:t>
            </a:r>
            <a:r>
              <a:rPr lang="zh-CN" altLang="en-US" b="0" i="0" dirty="0">
                <a:solidFill>
                  <a:srgbClr val="2A2B2E"/>
                </a:solidFill>
                <a:effectLst/>
                <a:latin typeface="PingFang SC"/>
              </a:rPr>
              <a:t>信道上利用信噪比的大小触发，也就是噪声强度为</a:t>
            </a:r>
            <a:r>
              <a:rPr lang="en-US" altLang="zh-CN" b="0" i="0" dirty="0">
                <a:solidFill>
                  <a:srgbClr val="2A2B2E"/>
                </a:solidFill>
                <a:effectLst/>
                <a:latin typeface="PingFang SC"/>
              </a:rPr>
              <a:t>Na</a:t>
            </a:r>
            <a:r>
              <a:rPr lang="zh-CN" altLang="en-US" b="0" i="0" dirty="0">
                <a:solidFill>
                  <a:srgbClr val="2A2B2E"/>
                </a:solidFill>
                <a:effectLst/>
                <a:latin typeface="PingFang SC"/>
              </a:rPr>
              <a:t>，我们这里考虑的是单天线，所以这里面的</a:t>
            </a:r>
            <a:r>
              <a:rPr lang="en-US" altLang="zh-CN" b="0" i="0" dirty="0">
                <a:solidFill>
                  <a:srgbClr val="2A2B2E"/>
                </a:solidFill>
                <a:effectLst/>
                <a:latin typeface="PingFang SC"/>
              </a:rPr>
              <a:t>k=1.</a:t>
            </a:r>
            <a:endParaRPr lang="zh-CN" altLang="en-US" b="0" dirty="0">
              <a:solidFill>
                <a:srgbClr val="2A2B2E"/>
              </a:solidFill>
              <a:effectLst/>
            </a:endParaRPr>
          </a:p>
        </p:txBody>
      </p:sp>
      <p:sp>
        <p:nvSpPr>
          <p:cNvPr id="4" name="灯片编号占位符 3"/>
          <p:cNvSpPr>
            <a:spLocks noGrp="1"/>
          </p:cNvSpPr>
          <p:nvPr>
            <p:ph type="sldNum" sz="quarter" idx="5"/>
          </p:nvPr>
        </p:nvSpPr>
        <p:spPr/>
        <p:txBody>
          <a:bodyPr/>
          <a:lstStyle/>
          <a:p>
            <a:fld id="{6371B729-817F-448C-AF52-5327A9569471}" type="slidenum">
              <a:rPr lang="zh-CN" altLang="en-US" smtClean="0"/>
              <a:t>9</a:t>
            </a:fld>
            <a:endParaRPr lang="zh-CN" altLang="en-US"/>
          </a:p>
        </p:txBody>
      </p:sp>
    </p:spTree>
    <p:extLst>
      <p:ext uri="{BB962C8B-B14F-4D97-AF65-F5344CB8AC3E}">
        <p14:creationId xmlns:p14="http://schemas.microsoft.com/office/powerpoint/2010/main" val="217041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1183820" y="2257770"/>
            <a:ext cx="2349204" cy="2342460"/>
            <a:chOff x="1636416" y="2089567"/>
            <a:chExt cx="2349204" cy="2342460"/>
          </a:xfrm>
        </p:grpSpPr>
        <p:sp>
          <p:nvSpPr>
            <p:cNvPr id="49" name="椭圆 48"/>
            <p:cNvSpPr>
              <a:spLocks noChangeAspect="1"/>
            </p:cNvSpPr>
            <p:nvPr/>
          </p:nvSpPr>
          <p:spPr>
            <a:xfrm>
              <a:off x="1641018" y="2090797"/>
              <a:ext cx="2340000" cy="23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userDrawn="1"/>
          </p:nvGrpSpPr>
          <p:grpSpPr>
            <a:xfrm>
              <a:off x="1636416" y="2089567"/>
              <a:ext cx="2349204" cy="2342460"/>
              <a:chOff x="6096000" y="671512"/>
              <a:chExt cx="5530849" cy="5514975"/>
            </a:xfrm>
            <a:solidFill>
              <a:schemeClr val="accent1"/>
            </a:solidFill>
          </p:grpSpPr>
          <p:sp>
            <p:nvSpPr>
              <p:cNvPr id="51" name="Freeform 7"/>
              <p:cNvSpPr>
                <a:spLocks noEditPoints="1"/>
              </p:cNvSpPr>
              <p:nvPr/>
            </p:nvSpPr>
            <p:spPr bwMode="auto">
              <a:xfrm>
                <a:off x="6096000" y="6715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grpFill/>
              <a:ln>
                <a:noFill/>
              </a:ln>
            </p:spPr>
            <p:txBody>
              <a:bodyPr vert="horz" wrap="square" lIns="91440" tIns="45720" rIns="91440" bIns="45720" numCol="1" anchor="t" anchorCtr="0" compatLnSpc="1"/>
              <a:lstStyle/>
              <a:p>
                <a:endParaRPr lang="zh-CN" altLang="en-US"/>
              </a:p>
            </p:txBody>
          </p:sp>
          <p:sp>
            <p:nvSpPr>
              <p:cNvPr id="53" name="Freeform 9"/>
              <p:cNvSpPr>
                <a:spLocks noEditPoints="1"/>
              </p:cNvSpPr>
              <p:nvPr/>
            </p:nvSpPr>
            <p:spPr bwMode="auto">
              <a:xfrm>
                <a:off x="6207125" y="8000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grpFill/>
              <a:ln>
                <a:noFill/>
              </a:ln>
            </p:spPr>
            <p:txBody>
              <a:bodyPr vert="horz" wrap="square" lIns="91440" tIns="45720" rIns="91440" bIns="45720" numCol="1" anchor="t" anchorCtr="0" compatLnSpc="1"/>
              <a:lstStyle/>
              <a:p>
                <a:endParaRPr lang="zh-CN" altLang="en-US"/>
              </a:p>
            </p:txBody>
          </p:sp>
          <p:sp>
            <p:nvSpPr>
              <p:cNvPr id="54" name="Freeform 39"/>
              <p:cNvSpPr>
                <a:spLocks noEditPoints="1"/>
              </p:cNvSpPr>
              <p:nvPr/>
            </p:nvSpPr>
            <p:spPr bwMode="auto">
              <a:xfrm>
                <a:off x="7000875" y="15906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40"/>
              <p:cNvSpPr>
                <a:spLocks noEditPoints="1"/>
              </p:cNvSpPr>
              <p:nvPr/>
            </p:nvSpPr>
            <p:spPr bwMode="auto">
              <a:xfrm>
                <a:off x="7456487" y="13271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41"/>
              <p:cNvSpPr/>
              <p:nvPr/>
            </p:nvSpPr>
            <p:spPr bwMode="auto">
              <a:xfrm>
                <a:off x="7424737" y="15414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grpFill/>
              <a:ln>
                <a:noFill/>
              </a:ln>
            </p:spPr>
            <p:txBody>
              <a:bodyPr vert="horz" wrap="square" lIns="91440" tIns="45720" rIns="91440" bIns="45720" numCol="1" anchor="t" anchorCtr="0" compatLnSpc="1"/>
              <a:lstStyle/>
              <a:p>
                <a:endParaRPr lang="zh-CN" altLang="en-US"/>
              </a:p>
            </p:txBody>
          </p:sp>
          <p:sp>
            <p:nvSpPr>
              <p:cNvPr id="57" name="Freeform 42"/>
              <p:cNvSpPr/>
              <p:nvPr/>
            </p:nvSpPr>
            <p:spPr bwMode="auto">
              <a:xfrm>
                <a:off x="7653337" y="16668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43"/>
              <p:cNvSpPr/>
              <p:nvPr/>
            </p:nvSpPr>
            <p:spPr bwMode="auto">
              <a:xfrm>
                <a:off x="7572375" y="15859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44"/>
              <p:cNvSpPr/>
              <p:nvPr/>
            </p:nvSpPr>
            <p:spPr bwMode="auto">
              <a:xfrm>
                <a:off x="6702425" y="24082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45"/>
              <p:cNvSpPr/>
              <p:nvPr/>
            </p:nvSpPr>
            <p:spPr bwMode="auto">
              <a:xfrm>
                <a:off x="10953750" y="24463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46"/>
              <p:cNvSpPr/>
              <p:nvPr/>
            </p:nvSpPr>
            <p:spPr bwMode="auto">
              <a:xfrm>
                <a:off x="8923337" y="10493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grpFill/>
              <a:ln>
                <a:noFill/>
              </a:ln>
            </p:spPr>
            <p:txBody>
              <a:bodyPr vert="horz" wrap="square" lIns="91440" tIns="45720" rIns="91440" bIns="45720" numCol="1" anchor="t" anchorCtr="0" compatLnSpc="1"/>
              <a:lstStyle/>
              <a:p>
                <a:endParaRPr lang="zh-CN" altLang="en-US"/>
              </a:p>
            </p:txBody>
          </p:sp>
          <p:sp>
            <p:nvSpPr>
              <p:cNvPr id="62" name="Freeform 47"/>
              <p:cNvSpPr/>
              <p:nvPr/>
            </p:nvSpPr>
            <p:spPr bwMode="auto">
              <a:xfrm>
                <a:off x="8474075" y="55705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grpFill/>
              <a:ln>
                <a:noFill/>
              </a:ln>
            </p:spPr>
            <p:txBody>
              <a:bodyPr vert="horz" wrap="square" lIns="91440" tIns="45720" rIns="91440" bIns="45720" numCol="1" anchor="t" anchorCtr="0" compatLnSpc="1"/>
              <a:lstStyle/>
              <a:p>
                <a:endParaRPr lang="zh-CN" altLang="en-US"/>
              </a:p>
            </p:txBody>
          </p:sp>
          <p:sp>
            <p:nvSpPr>
              <p:cNvPr id="63" name="Freeform 49"/>
              <p:cNvSpPr/>
              <p:nvPr/>
            </p:nvSpPr>
            <p:spPr bwMode="auto">
              <a:xfrm>
                <a:off x="9517062" y="54943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50"/>
              <p:cNvSpPr/>
              <p:nvPr/>
            </p:nvSpPr>
            <p:spPr bwMode="auto">
              <a:xfrm>
                <a:off x="7853362" y="54340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lstStyle/>
              <a:p>
                <a:endParaRPr lang="zh-CN" altLang="en-US"/>
              </a:p>
            </p:txBody>
          </p:sp>
          <p:sp>
            <p:nvSpPr>
              <p:cNvPr id="65" name="Freeform 53"/>
              <p:cNvSpPr>
                <a:spLocks noEditPoints="1"/>
              </p:cNvSpPr>
              <p:nvPr/>
            </p:nvSpPr>
            <p:spPr bwMode="auto">
              <a:xfrm>
                <a:off x="7204075" y="17224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grpFill/>
              <a:ln>
                <a:noFill/>
              </a:ln>
            </p:spPr>
            <p:txBody>
              <a:bodyPr vert="horz" wrap="square" lIns="91440" tIns="45720" rIns="91440" bIns="45720" numCol="1" anchor="t" anchorCtr="0" compatLnSpc="1"/>
              <a:lstStyle/>
              <a:p>
                <a:endParaRPr lang="zh-CN" altLang="en-US"/>
              </a:p>
            </p:txBody>
          </p:sp>
          <p:sp>
            <p:nvSpPr>
              <p:cNvPr id="66" name="Freeform 61"/>
              <p:cNvSpPr/>
              <p:nvPr/>
            </p:nvSpPr>
            <p:spPr bwMode="auto">
              <a:xfrm>
                <a:off x="8689975" y="32686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grpFill/>
              <a:ln>
                <a:noFill/>
              </a:ln>
            </p:spPr>
            <p:txBody>
              <a:bodyPr vert="horz" wrap="square" lIns="91440" tIns="45720" rIns="91440" bIns="45720" numCol="1" anchor="t" anchorCtr="0" compatLnSpc="1"/>
              <a:lstStyle/>
              <a:p>
                <a:endParaRPr lang="zh-CN" altLang="en-US"/>
              </a:p>
            </p:txBody>
          </p:sp>
          <p:sp>
            <p:nvSpPr>
              <p:cNvPr id="67" name="Freeform 50"/>
              <p:cNvSpPr/>
              <p:nvPr/>
            </p:nvSpPr>
            <p:spPr bwMode="auto">
              <a:xfrm rot="21354236">
                <a:off x="8270583" y="55801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图片占位符 90"/>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0" name="图片占位符 6"/>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任意多边形: 形状 90"/>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图片占位符 91"/>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0" name="图片占位符 6"/>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3"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t>‹#›</a:t>
            </a:fld>
            <a:endParaRPr lang="zh-CN" altLang="en-US" dirty="0"/>
          </a:p>
        </p:txBody>
      </p:sp>
      <p:grpSp>
        <p:nvGrpSpPr>
          <p:cNvPr id="47" name="组合 46"/>
          <p:cNvGrpSpPr>
            <a:grpSpLocks noChangeAspect="1"/>
          </p:cNvGrpSpPr>
          <p:nvPr userDrawn="1"/>
        </p:nvGrpSpPr>
        <p:grpSpPr>
          <a:xfrm>
            <a:off x="667474" y="6466911"/>
            <a:ext cx="514410" cy="144000"/>
            <a:chOff x="1913731" y="2709767"/>
            <a:chExt cx="1412079" cy="395287"/>
          </a:xfrm>
        </p:grpSpPr>
        <p:sp>
          <p:nvSpPr>
            <p:cNvPr id="48" name="Freeform 9"/>
            <p:cNvSpPr>
              <a:spLocks noEditPoints="1"/>
            </p:cNvSpPr>
            <p:nvPr/>
          </p:nvSpPr>
          <p:spPr bwMode="auto">
            <a:xfrm>
              <a:off x="2314573" y="2734013"/>
              <a:ext cx="282575" cy="360362"/>
            </a:xfrm>
            <a:custGeom>
              <a:avLst/>
              <a:gdLst>
                <a:gd name="T0" fmla="*/ 41 w 153"/>
                <a:gd name="T1" fmla="*/ 70 h 196"/>
                <a:gd name="T2" fmla="*/ 37 w 153"/>
                <a:gd name="T3" fmla="*/ 30 h 196"/>
                <a:gd name="T4" fmla="*/ 81 w 153"/>
                <a:gd name="T5" fmla="*/ 17 h 196"/>
                <a:gd name="T6" fmla="*/ 92 w 153"/>
                <a:gd name="T7" fmla="*/ 35 h 196"/>
                <a:gd name="T8" fmla="*/ 115 w 153"/>
                <a:gd name="T9" fmla="*/ 18 h 196"/>
                <a:gd name="T10" fmla="*/ 105 w 153"/>
                <a:gd name="T11" fmla="*/ 10 h 196"/>
                <a:gd name="T12" fmla="*/ 124 w 153"/>
                <a:gd name="T13" fmla="*/ 6 h 196"/>
                <a:gd name="T14" fmla="*/ 139 w 153"/>
                <a:gd name="T15" fmla="*/ 28 h 196"/>
                <a:gd name="T16" fmla="*/ 119 w 153"/>
                <a:gd name="T17" fmla="*/ 33 h 196"/>
                <a:gd name="T18" fmla="*/ 90 w 153"/>
                <a:gd name="T19" fmla="*/ 47 h 196"/>
                <a:gd name="T20" fmla="*/ 113 w 153"/>
                <a:gd name="T21" fmla="*/ 43 h 196"/>
                <a:gd name="T22" fmla="*/ 142 w 153"/>
                <a:gd name="T23" fmla="*/ 49 h 196"/>
                <a:gd name="T24" fmla="*/ 145 w 153"/>
                <a:gd name="T25" fmla="*/ 70 h 196"/>
                <a:gd name="T26" fmla="*/ 111 w 153"/>
                <a:gd name="T27" fmla="*/ 95 h 196"/>
                <a:gd name="T28" fmla="*/ 92 w 153"/>
                <a:gd name="T29" fmla="*/ 115 h 196"/>
                <a:gd name="T30" fmla="*/ 146 w 153"/>
                <a:gd name="T31" fmla="*/ 115 h 196"/>
                <a:gd name="T32" fmla="*/ 151 w 153"/>
                <a:gd name="T33" fmla="*/ 123 h 196"/>
                <a:gd name="T34" fmla="*/ 104 w 153"/>
                <a:gd name="T35" fmla="*/ 133 h 196"/>
                <a:gd name="T36" fmla="*/ 111 w 153"/>
                <a:gd name="T37" fmla="*/ 153 h 196"/>
                <a:gd name="T38" fmla="*/ 114 w 153"/>
                <a:gd name="T39" fmla="*/ 166 h 196"/>
                <a:gd name="T40" fmla="*/ 102 w 153"/>
                <a:gd name="T41" fmla="*/ 194 h 196"/>
                <a:gd name="T42" fmla="*/ 71 w 153"/>
                <a:gd name="T43" fmla="*/ 184 h 196"/>
                <a:gd name="T44" fmla="*/ 80 w 153"/>
                <a:gd name="T45" fmla="*/ 143 h 196"/>
                <a:gd name="T46" fmla="*/ 19 w 153"/>
                <a:gd name="T47" fmla="*/ 163 h 196"/>
                <a:gd name="T48" fmla="*/ 11 w 153"/>
                <a:gd name="T49" fmla="*/ 165 h 196"/>
                <a:gd name="T50" fmla="*/ 0 w 153"/>
                <a:gd name="T51" fmla="*/ 161 h 196"/>
                <a:gd name="T52" fmla="*/ 8 w 153"/>
                <a:gd name="T53" fmla="*/ 152 h 196"/>
                <a:gd name="T54" fmla="*/ 57 w 153"/>
                <a:gd name="T55" fmla="*/ 136 h 196"/>
                <a:gd name="T56" fmla="*/ 74 w 153"/>
                <a:gd name="T57" fmla="*/ 112 h 196"/>
                <a:gd name="T58" fmla="*/ 48 w 153"/>
                <a:gd name="T59" fmla="*/ 100 h 196"/>
                <a:gd name="T60" fmla="*/ 41 w 153"/>
                <a:gd name="T61" fmla="*/ 114 h 196"/>
                <a:gd name="T62" fmla="*/ 19 w 153"/>
                <a:gd name="T63" fmla="*/ 107 h 196"/>
                <a:gd name="T64" fmla="*/ 30 w 153"/>
                <a:gd name="T65" fmla="*/ 80 h 196"/>
                <a:gd name="T66" fmla="*/ 41 w 153"/>
                <a:gd name="T67" fmla="*/ 70 h 196"/>
                <a:gd name="T68" fmla="*/ 54 w 153"/>
                <a:gd name="T69" fmla="*/ 91 h 196"/>
                <a:gd name="T70" fmla="*/ 108 w 153"/>
                <a:gd name="T71" fmla="*/ 77 h 196"/>
                <a:gd name="T72" fmla="*/ 121 w 153"/>
                <a:gd name="T73" fmla="*/ 66 h 196"/>
                <a:gd name="T74" fmla="*/ 122 w 153"/>
                <a:gd name="T75" fmla="*/ 55 h 196"/>
                <a:gd name="T76" fmla="*/ 112 w 153"/>
                <a:gd name="T77" fmla="*/ 53 h 196"/>
                <a:gd name="T78" fmla="*/ 56 w 153"/>
                <a:gd name="T79" fmla="*/ 83 h 196"/>
                <a:gd name="T80" fmla="*/ 54 w 153"/>
                <a:gd name="T81" fmla="*/ 91 h 196"/>
                <a:gd name="T82" fmla="*/ 84 w 153"/>
                <a:gd name="T83" fmla="*/ 41 h 196"/>
                <a:gd name="T84" fmla="*/ 62 w 153"/>
                <a:gd name="T85" fmla="*/ 33 h 196"/>
                <a:gd name="T86" fmla="*/ 62 w 153"/>
                <a:gd name="T87" fmla="*/ 56 h 196"/>
                <a:gd name="T88" fmla="*/ 84 w 153"/>
                <a:gd name="T89" fmla="*/ 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 h="196">
                  <a:moveTo>
                    <a:pt x="41" y="70"/>
                  </a:moveTo>
                  <a:cubicBezTo>
                    <a:pt x="28" y="57"/>
                    <a:pt x="27" y="43"/>
                    <a:pt x="37" y="30"/>
                  </a:cubicBezTo>
                  <a:cubicBezTo>
                    <a:pt x="42" y="22"/>
                    <a:pt x="74" y="12"/>
                    <a:pt x="81" y="17"/>
                  </a:cubicBezTo>
                  <a:cubicBezTo>
                    <a:pt x="86" y="21"/>
                    <a:pt x="88" y="28"/>
                    <a:pt x="92" y="35"/>
                  </a:cubicBezTo>
                  <a:cubicBezTo>
                    <a:pt x="98" y="30"/>
                    <a:pt x="106" y="24"/>
                    <a:pt x="115" y="18"/>
                  </a:cubicBezTo>
                  <a:cubicBezTo>
                    <a:pt x="111" y="14"/>
                    <a:pt x="108" y="12"/>
                    <a:pt x="105" y="10"/>
                  </a:cubicBezTo>
                  <a:cubicBezTo>
                    <a:pt x="110" y="0"/>
                    <a:pt x="118" y="0"/>
                    <a:pt x="124" y="6"/>
                  </a:cubicBezTo>
                  <a:cubicBezTo>
                    <a:pt x="131" y="12"/>
                    <a:pt x="134" y="20"/>
                    <a:pt x="139" y="28"/>
                  </a:cubicBezTo>
                  <a:cubicBezTo>
                    <a:pt x="132" y="30"/>
                    <a:pt x="126" y="34"/>
                    <a:pt x="119" y="33"/>
                  </a:cubicBezTo>
                  <a:cubicBezTo>
                    <a:pt x="107" y="31"/>
                    <a:pt x="98" y="35"/>
                    <a:pt x="90" y="47"/>
                  </a:cubicBezTo>
                  <a:cubicBezTo>
                    <a:pt x="99" y="45"/>
                    <a:pt x="106" y="43"/>
                    <a:pt x="113" y="43"/>
                  </a:cubicBezTo>
                  <a:cubicBezTo>
                    <a:pt x="123" y="44"/>
                    <a:pt x="133" y="45"/>
                    <a:pt x="142" y="49"/>
                  </a:cubicBezTo>
                  <a:cubicBezTo>
                    <a:pt x="150" y="53"/>
                    <a:pt x="153" y="61"/>
                    <a:pt x="145" y="70"/>
                  </a:cubicBezTo>
                  <a:cubicBezTo>
                    <a:pt x="136" y="80"/>
                    <a:pt x="131" y="95"/>
                    <a:pt x="111" y="95"/>
                  </a:cubicBezTo>
                  <a:cubicBezTo>
                    <a:pt x="106" y="94"/>
                    <a:pt x="99" y="107"/>
                    <a:pt x="92" y="115"/>
                  </a:cubicBezTo>
                  <a:cubicBezTo>
                    <a:pt x="113" y="123"/>
                    <a:pt x="129" y="97"/>
                    <a:pt x="146" y="115"/>
                  </a:cubicBezTo>
                  <a:cubicBezTo>
                    <a:pt x="148" y="117"/>
                    <a:pt x="149" y="121"/>
                    <a:pt x="151" y="123"/>
                  </a:cubicBezTo>
                  <a:cubicBezTo>
                    <a:pt x="134" y="126"/>
                    <a:pt x="120" y="129"/>
                    <a:pt x="104" y="133"/>
                  </a:cubicBezTo>
                  <a:cubicBezTo>
                    <a:pt x="106" y="141"/>
                    <a:pt x="109" y="147"/>
                    <a:pt x="111" y="153"/>
                  </a:cubicBezTo>
                  <a:cubicBezTo>
                    <a:pt x="112" y="157"/>
                    <a:pt x="114" y="162"/>
                    <a:pt x="114" y="166"/>
                  </a:cubicBezTo>
                  <a:cubicBezTo>
                    <a:pt x="116" y="178"/>
                    <a:pt x="113" y="191"/>
                    <a:pt x="102" y="194"/>
                  </a:cubicBezTo>
                  <a:cubicBezTo>
                    <a:pt x="93" y="196"/>
                    <a:pt x="82" y="189"/>
                    <a:pt x="71" y="184"/>
                  </a:cubicBezTo>
                  <a:cubicBezTo>
                    <a:pt x="89" y="172"/>
                    <a:pt x="91" y="159"/>
                    <a:pt x="80" y="143"/>
                  </a:cubicBezTo>
                  <a:cubicBezTo>
                    <a:pt x="59" y="150"/>
                    <a:pt x="39" y="156"/>
                    <a:pt x="19" y="163"/>
                  </a:cubicBezTo>
                  <a:cubicBezTo>
                    <a:pt x="16" y="163"/>
                    <a:pt x="13" y="166"/>
                    <a:pt x="11" y="165"/>
                  </a:cubicBezTo>
                  <a:cubicBezTo>
                    <a:pt x="7" y="165"/>
                    <a:pt x="3" y="162"/>
                    <a:pt x="0" y="161"/>
                  </a:cubicBezTo>
                  <a:cubicBezTo>
                    <a:pt x="2" y="158"/>
                    <a:pt x="4" y="153"/>
                    <a:pt x="8" y="152"/>
                  </a:cubicBezTo>
                  <a:cubicBezTo>
                    <a:pt x="24" y="146"/>
                    <a:pt x="40" y="141"/>
                    <a:pt x="57" y="136"/>
                  </a:cubicBezTo>
                  <a:cubicBezTo>
                    <a:pt x="70" y="132"/>
                    <a:pt x="77" y="124"/>
                    <a:pt x="74" y="112"/>
                  </a:cubicBezTo>
                  <a:cubicBezTo>
                    <a:pt x="64" y="107"/>
                    <a:pt x="56" y="104"/>
                    <a:pt x="48" y="100"/>
                  </a:cubicBezTo>
                  <a:cubicBezTo>
                    <a:pt x="47" y="103"/>
                    <a:pt x="44" y="108"/>
                    <a:pt x="41" y="114"/>
                  </a:cubicBezTo>
                  <a:cubicBezTo>
                    <a:pt x="33" y="112"/>
                    <a:pt x="26" y="109"/>
                    <a:pt x="19" y="107"/>
                  </a:cubicBezTo>
                  <a:cubicBezTo>
                    <a:pt x="22" y="98"/>
                    <a:pt x="25" y="88"/>
                    <a:pt x="30" y="80"/>
                  </a:cubicBezTo>
                  <a:cubicBezTo>
                    <a:pt x="32" y="76"/>
                    <a:pt x="38" y="74"/>
                    <a:pt x="41" y="70"/>
                  </a:cubicBezTo>
                  <a:close/>
                  <a:moveTo>
                    <a:pt x="54" y="91"/>
                  </a:moveTo>
                  <a:cubicBezTo>
                    <a:pt x="72" y="86"/>
                    <a:pt x="90" y="83"/>
                    <a:pt x="108" y="77"/>
                  </a:cubicBezTo>
                  <a:cubicBezTo>
                    <a:pt x="113" y="76"/>
                    <a:pt x="117" y="70"/>
                    <a:pt x="121" y="66"/>
                  </a:cubicBezTo>
                  <a:cubicBezTo>
                    <a:pt x="123" y="63"/>
                    <a:pt x="123" y="58"/>
                    <a:pt x="122" y="55"/>
                  </a:cubicBezTo>
                  <a:cubicBezTo>
                    <a:pt x="121" y="53"/>
                    <a:pt x="115" y="52"/>
                    <a:pt x="112" y="53"/>
                  </a:cubicBezTo>
                  <a:cubicBezTo>
                    <a:pt x="94" y="63"/>
                    <a:pt x="75" y="72"/>
                    <a:pt x="56" y="83"/>
                  </a:cubicBezTo>
                  <a:cubicBezTo>
                    <a:pt x="54" y="84"/>
                    <a:pt x="54" y="88"/>
                    <a:pt x="54" y="91"/>
                  </a:cubicBezTo>
                  <a:close/>
                  <a:moveTo>
                    <a:pt x="84" y="41"/>
                  </a:moveTo>
                  <a:cubicBezTo>
                    <a:pt x="76" y="38"/>
                    <a:pt x="70" y="36"/>
                    <a:pt x="62" y="33"/>
                  </a:cubicBezTo>
                  <a:cubicBezTo>
                    <a:pt x="62" y="40"/>
                    <a:pt x="62" y="47"/>
                    <a:pt x="62" y="56"/>
                  </a:cubicBezTo>
                  <a:cubicBezTo>
                    <a:pt x="70" y="51"/>
                    <a:pt x="76" y="47"/>
                    <a:pt x="84" y="4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 name="组合 48"/>
            <p:cNvGrpSpPr/>
            <p:nvPr/>
          </p:nvGrpSpPr>
          <p:grpSpPr>
            <a:xfrm>
              <a:off x="3011484" y="2709767"/>
              <a:ext cx="314326" cy="395287"/>
              <a:chOff x="2400694" y="3942167"/>
              <a:chExt cx="314326" cy="395287"/>
            </a:xfrm>
          </p:grpSpPr>
          <p:sp>
            <p:nvSpPr>
              <p:cNvPr id="56" name="Freeform 15"/>
              <p:cNvSpPr/>
              <p:nvPr/>
            </p:nvSpPr>
            <p:spPr bwMode="auto">
              <a:xfrm>
                <a:off x="2449907" y="3942167"/>
                <a:ext cx="171450" cy="209550"/>
              </a:xfrm>
              <a:custGeom>
                <a:avLst/>
                <a:gdLst>
                  <a:gd name="T0" fmla="*/ 71 w 93"/>
                  <a:gd name="T1" fmla="*/ 65 h 114"/>
                  <a:gd name="T2" fmla="*/ 90 w 93"/>
                  <a:gd name="T3" fmla="*/ 83 h 114"/>
                  <a:gd name="T4" fmla="*/ 70 w 93"/>
                  <a:gd name="T5" fmla="*/ 95 h 114"/>
                  <a:gd name="T6" fmla="*/ 33 w 93"/>
                  <a:gd name="T7" fmla="*/ 107 h 114"/>
                  <a:gd name="T8" fmla="*/ 0 w 93"/>
                  <a:gd name="T9" fmla="*/ 102 h 114"/>
                  <a:gd name="T10" fmla="*/ 40 w 93"/>
                  <a:gd name="T11" fmla="*/ 64 h 114"/>
                  <a:gd name="T12" fmla="*/ 5 w 93"/>
                  <a:gd name="T13" fmla="*/ 68 h 114"/>
                  <a:gd name="T14" fmla="*/ 0 w 93"/>
                  <a:gd name="T15" fmla="*/ 58 h 114"/>
                  <a:gd name="T16" fmla="*/ 20 w 93"/>
                  <a:gd name="T17" fmla="*/ 53 h 114"/>
                  <a:gd name="T18" fmla="*/ 45 w 93"/>
                  <a:gd name="T19" fmla="*/ 20 h 114"/>
                  <a:gd name="T20" fmla="*/ 54 w 93"/>
                  <a:gd name="T21" fmla="*/ 0 h 114"/>
                  <a:gd name="T22" fmla="*/ 74 w 93"/>
                  <a:gd name="T23" fmla="*/ 13 h 114"/>
                  <a:gd name="T24" fmla="*/ 87 w 93"/>
                  <a:gd name="T25" fmla="*/ 25 h 114"/>
                  <a:gd name="T26" fmla="*/ 93 w 93"/>
                  <a:gd name="T27" fmla="*/ 34 h 114"/>
                  <a:gd name="T28" fmla="*/ 87 w 93"/>
                  <a:gd name="T29" fmla="*/ 41 h 114"/>
                  <a:gd name="T30" fmla="*/ 71 w 93"/>
                  <a:gd name="T31"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14">
                    <a:moveTo>
                      <a:pt x="71" y="65"/>
                    </a:moveTo>
                    <a:cubicBezTo>
                      <a:pt x="80" y="72"/>
                      <a:pt x="90" y="77"/>
                      <a:pt x="90" y="83"/>
                    </a:cubicBezTo>
                    <a:cubicBezTo>
                      <a:pt x="91" y="95"/>
                      <a:pt x="78" y="92"/>
                      <a:pt x="70" y="95"/>
                    </a:cubicBezTo>
                    <a:cubicBezTo>
                      <a:pt x="58" y="99"/>
                      <a:pt x="45" y="103"/>
                      <a:pt x="33" y="107"/>
                    </a:cubicBezTo>
                    <a:cubicBezTo>
                      <a:pt x="22" y="110"/>
                      <a:pt x="11" y="114"/>
                      <a:pt x="0" y="102"/>
                    </a:cubicBezTo>
                    <a:cubicBezTo>
                      <a:pt x="17" y="92"/>
                      <a:pt x="47" y="95"/>
                      <a:pt x="40" y="64"/>
                    </a:cubicBezTo>
                    <a:cubicBezTo>
                      <a:pt x="29" y="65"/>
                      <a:pt x="17" y="67"/>
                      <a:pt x="5" y="68"/>
                    </a:cubicBezTo>
                    <a:cubicBezTo>
                      <a:pt x="4" y="68"/>
                      <a:pt x="2" y="62"/>
                      <a:pt x="0" y="58"/>
                    </a:cubicBezTo>
                    <a:cubicBezTo>
                      <a:pt x="8" y="56"/>
                      <a:pt x="14" y="55"/>
                      <a:pt x="20" y="53"/>
                    </a:cubicBezTo>
                    <a:cubicBezTo>
                      <a:pt x="36" y="48"/>
                      <a:pt x="47" y="40"/>
                      <a:pt x="45" y="20"/>
                    </a:cubicBezTo>
                    <a:cubicBezTo>
                      <a:pt x="45" y="14"/>
                      <a:pt x="51" y="7"/>
                      <a:pt x="54" y="0"/>
                    </a:cubicBezTo>
                    <a:cubicBezTo>
                      <a:pt x="61" y="4"/>
                      <a:pt x="68" y="8"/>
                      <a:pt x="74" y="13"/>
                    </a:cubicBezTo>
                    <a:cubicBezTo>
                      <a:pt x="79" y="17"/>
                      <a:pt x="83" y="21"/>
                      <a:pt x="87" y="25"/>
                    </a:cubicBezTo>
                    <a:cubicBezTo>
                      <a:pt x="89" y="28"/>
                      <a:pt x="93" y="30"/>
                      <a:pt x="93" y="34"/>
                    </a:cubicBezTo>
                    <a:cubicBezTo>
                      <a:pt x="93" y="36"/>
                      <a:pt x="89" y="40"/>
                      <a:pt x="87" y="41"/>
                    </a:cubicBezTo>
                    <a:cubicBezTo>
                      <a:pt x="70" y="44"/>
                      <a:pt x="69" y="56"/>
                      <a:pt x="71" y="6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6"/>
              <p:cNvSpPr/>
              <p:nvPr/>
            </p:nvSpPr>
            <p:spPr bwMode="auto">
              <a:xfrm>
                <a:off x="2400694" y="4162829"/>
                <a:ext cx="279400" cy="174625"/>
              </a:xfrm>
              <a:custGeom>
                <a:avLst/>
                <a:gdLst>
                  <a:gd name="T0" fmla="*/ 57 w 151"/>
                  <a:gd name="T1" fmla="*/ 0 h 95"/>
                  <a:gd name="T2" fmla="*/ 50 w 151"/>
                  <a:gd name="T3" fmla="*/ 27 h 95"/>
                  <a:gd name="T4" fmla="*/ 66 w 151"/>
                  <a:gd name="T5" fmla="*/ 48 h 95"/>
                  <a:gd name="T6" fmla="*/ 127 w 151"/>
                  <a:gd name="T7" fmla="*/ 56 h 95"/>
                  <a:gd name="T8" fmla="*/ 145 w 151"/>
                  <a:gd name="T9" fmla="*/ 52 h 95"/>
                  <a:gd name="T10" fmla="*/ 150 w 151"/>
                  <a:gd name="T11" fmla="*/ 62 h 95"/>
                  <a:gd name="T12" fmla="*/ 137 w 151"/>
                  <a:gd name="T13" fmla="*/ 78 h 95"/>
                  <a:gd name="T14" fmla="*/ 38 w 151"/>
                  <a:gd name="T15" fmla="*/ 46 h 95"/>
                  <a:gd name="T16" fmla="*/ 36 w 151"/>
                  <a:gd name="T17" fmla="*/ 42 h 95"/>
                  <a:gd name="T18" fmla="*/ 17 w 151"/>
                  <a:gd name="T19" fmla="*/ 58 h 95"/>
                  <a:gd name="T20" fmla="*/ 0 w 151"/>
                  <a:gd name="T21" fmla="*/ 51 h 95"/>
                  <a:gd name="T22" fmla="*/ 57 w 151"/>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95">
                    <a:moveTo>
                      <a:pt x="57" y="0"/>
                    </a:moveTo>
                    <a:cubicBezTo>
                      <a:pt x="56" y="6"/>
                      <a:pt x="53" y="16"/>
                      <a:pt x="50" y="27"/>
                    </a:cubicBezTo>
                    <a:cubicBezTo>
                      <a:pt x="55" y="33"/>
                      <a:pt x="60" y="41"/>
                      <a:pt x="66" y="48"/>
                    </a:cubicBezTo>
                    <a:cubicBezTo>
                      <a:pt x="80" y="67"/>
                      <a:pt x="110" y="71"/>
                      <a:pt x="127" y="56"/>
                    </a:cubicBezTo>
                    <a:cubicBezTo>
                      <a:pt x="131" y="53"/>
                      <a:pt x="139" y="52"/>
                      <a:pt x="145" y="52"/>
                    </a:cubicBezTo>
                    <a:cubicBezTo>
                      <a:pt x="146" y="52"/>
                      <a:pt x="151" y="60"/>
                      <a:pt x="150" y="62"/>
                    </a:cubicBezTo>
                    <a:cubicBezTo>
                      <a:pt x="146" y="68"/>
                      <a:pt x="143" y="76"/>
                      <a:pt x="137" y="78"/>
                    </a:cubicBezTo>
                    <a:cubicBezTo>
                      <a:pt x="98" y="95"/>
                      <a:pt x="60" y="82"/>
                      <a:pt x="38" y="46"/>
                    </a:cubicBezTo>
                    <a:cubicBezTo>
                      <a:pt x="37" y="45"/>
                      <a:pt x="37" y="44"/>
                      <a:pt x="36" y="42"/>
                    </a:cubicBezTo>
                    <a:cubicBezTo>
                      <a:pt x="29" y="48"/>
                      <a:pt x="24" y="55"/>
                      <a:pt x="17" y="58"/>
                    </a:cubicBezTo>
                    <a:cubicBezTo>
                      <a:pt x="13" y="59"/>
                      <a:pt x="6" y="54"/>
                      <a:pt x="0" y="51"/>
                    </a:cubicBezTo>
                    <a:cubicBezTo>
                      <a:pt x="20" y="33"/>
                      <a:pt x="39" y="16"/>
                      <a:pt x="5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1"/>
              <p:cNvSpPr/>
              <p:nvPr/>
            </p:nvSpPr>
            <p:spPr bwMode="auto">
              <a:xfrm>
                <a:off x="2526107" y="4119967"/>
                <a:ext cx="188913" cy="109537"/>
              </a:xfrm>
              <a:custGeom>
                <a:avLst/>
                <a:gdLst>
                  <a:gd name="T0" fmla="*/ 34 w 102"/>
                  <a:gd name="T1" fmla="*/ 50 h 60"/>
                  <a:gd name="T2" fmla="*/ 19 w 102"/>
                  <a:gd name="T3" fmla="*/ 59 h 60"/>
                  <a:gd name="T4" fmla="*/ 0 w 102"/>
                  <a:gd name="T5" fmla="*/ 44 h 60"/>
                  <a:gd name="T6" fmla="*/ 9 w 102"/>
                  <a:gd name="T7" fmla="*/ 36 h 60"/>
                  <a:gd name="T8" fmla="*/ 55 w 102"/>
                  <a:gd name="T9" fmla="*/ 15 h 60"/>
                  <a:gd name="T10" fmla="*/ 94 w 102"/>
                  <a:gd name="T11" fmla="*/ 11 h 60"/>
                  <a:gd name="T12" fmla="*/ 101 w 102"/>
                  <a:gd name="T13" fmla="*/ 22 h 60"/>
                  <a:gd name="T14" fmla="*/ 92 w 102"/>
                  <a:gd name="T15" fmla="*/ 32 h 60"/>
                  <a:gd name="T16" fmla="*/ 64 w 102"/>
                  <a:gd name="T17" fmla="*/ 28 h 60"/>
                  <a:gd name="T18" fmla="*/ 34 w 102"/>
                  <a:gd name="T1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0">
                    <a:moveTo>
                      <a:pt x="34" y="50"/>
                    </a:moveTo>
                    <a:cubicBezTo>
                      <a:pt x="33" y="55"/>
                      <a:pt x="28" y="60"/>
                      <a:pt x="19" y="59"/>
                    </a:cubicBezTo>
                    <a:cubicBezTo>
                      <a:pt x="9" y="59"/>
                      <a:pt x="0" y="56"/>
                      <a:pt x="0" y="44"/>
                    </a:cubicBezTo>
                    <a:cubicBezTo>
                      <a:pt x="0" y="41"/>
                      <a:pt x="5" y="37"/>
                      <a:pt x="9" y="36"/>
                    </a:cubicBezTo>
                    <a:cubicBezTo>
                      <a:pt x="24" y="28"/>
                      <a:pt x="40" y="22"/>
                      <a:pt x="55" y="15"/>
                    </a:cubicBezTo>
                    <a:cubicBezTo>
                      <a:pt x="68" y="9"/>
                      <a:pt x="80" y="0"/>
                      <a:pt x="94" y="11"/>
                    </a:cubicBezTo>
                    <a:cubicBezTo>
                      <a:pt x="98" y="13"/>
                      <a:pt x="102" y="19"/>
                      <a:pt x="101" y="22"/>
                    </a:cubicBezTo>
                    <a:cubicBezTo>
                      <a:pt x="101" y="26"/>
                      <a:pt x="95" y="32"/>
                      <a:pt x="92" y="32"/>
                    </a:cubicBezTo>
                    <a:cubicBezTo>
                      <a:pt x="82" y="32"/>
                      <a:pt x="73" y="31"/>
                      <a:pt x="64" y="28"/>
                    </a:cubicBezTo>
                    <a:cubicBezTo>
                      <a:pt x="49" y="23"/>
                      <a:pt x="34" y="31"/>
                      <a:pt x="34"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2675728" y="2733579"/>
              <a:ext cx="257176" cy="347662"/>
              <a:chOff x="2406650" y="3605213"/>
              <a:chExt cx="257176" cy="347662"/>
            </a:xfrm>
          </p:grpSpPr>
          <p:sp>
            <p:nvSpPr>
              <p:cNvPr id="54" name="Freeform 10"/>
              <p:cNvSpPr>
                <a:spLocks noEditPoints="1"/>
              </p:cNvSpPr>
              <p:nvPr/>
            </p:nvSpPr>
            <p:spPr bwMode="auto">
              <a:xfrm>
                <a:off x="2414588" y="3605213"/>
                <a:ext cx="249238" cy="347662"/>
              </a:xfrm>
              <a:custGeom>
                <a:avLst/>
                <a:gdLst>
                  <a:gd name="T0" fmla="*/ 34 w 135"/>
                  <a:gd name="T1" fmla="*/ 74 h 189"/>
                  <a:gd name="T2" fmla="*/ 17 w 135"/>
                  <a:gd name="T3" fmla="*/ 73 h 189"/>
                  <a:gd name="T4" fmla="*/ 1 w 135"/>
                  <a:gd name="T5" fmla="*/ 57 h 189"/>
                  <a:gd name="T6" fmla="*/ 39 w 135"/>
                  <a:gd name="T7" fmla="*/ 9 h 189"/>
                  <a:gd name="T8" fmla="*/ 68 w 135"/>
                  <a:gd name="T9" fmla="*/ 36 h 189"/>
                  <a:gd name="T10" fmla="*/ 92 w 135"/>
                  <a:gd name="T11" fmla="*/ 9 h 189"/>
                  <a:gd name="T12" fmla="*/ 109 w 135"/>
                  <a:gd name="T13" fmla="*/ 9 h 189"/>
                  <a:gd name="T14" fmla="*/ 115 w 135"/>
                  <a:gd name="T15" fmla="*/ 15 h 189"/>
                  <a:gd name="T16" fmla="*/ 128 w 135"/>
                  <a:gd name="T17" fmla="*/ 29 h 189"/>
                  <a:gd name="T18" fmla="*/ 112 w 135"/>
                  <a:gd name="T19" fmla="*/ 37 h 189"/>
                  <a:gd name="T20" fmla="*/ 105 w 135"/>
                  <a:gd name="T21" fmla="*/ 72 h 189"/>
                  <a:gd name="T22" fmla="*/ 92 w 135"/>
                  <a:gd name="T23" fmla="*/ 101 h 189"/>
                  <a:gd name="T24" fmla="*/ 98 w 135"/>
                  <a:gd name="T25" fmla="*/ 102 h 189"/>
                  <a:gd name="T26" fmla="*/ 135 w 135"/>
                  <a:gd name="T27" fmla="*/ 135 h 189"/>
                  <a:gd name="T28" fmla="*/ 125 w 135"/>
                  <a:gd name="T29" fmla="*/ 178 h 189"/>
                  <a:gd name="T30" fmla="*/ 99 w 135"/>
                  <a:gd name="T31" fmla="*/ 176 h 189"/>
                  <a:gd name="T32" fmla="*/ 95 w 135"/>
                  <a:gd name="T33" fmla="*/ 168 h 189"/>
                  <a:gd name="T34" fmla="*/ 111 w 135"/>
                  <a:gd name="T35" fmla="*/ 155 h 189"/>
                  <a:gd name="T36" fmla="*/ 110 w 135"/>
                  <a:gd name="T37" fmla="*/ 119 h 189"/>
                  <a:gd name="T38" fmla="*/ 96 w 135"/>
                  <a:gd name="T39" fmla="*/ 115 h 189"/>
                  <a:gd name="T40" fmla="*/ 58 w 135"/>
                  <a:gd name="T41" fmla="*/ 130 h 189"/>
                  <a:gd name="T42" fmla="*/ 40 w 135"/>
                  <a:gd name="T43" fmla="*/ 132 h 189"/>
                  <a:gd name="T44" fmla="*/ 41 w 135"/>
                  <a:gd name="T45" fmla="*/ 115 h 189"/>
                  <a:gd name="T46" fmla="*/ 54 w 135"/>
                  <a:gd name="T47" fmla="*/ 86 h 189"/>
                  <a:gd name="T48" fmla="*/ 44 w 135"/>
                  <a:gd name="T49" fmla="*/ 91 h 189"/>
                  <a:gd name="T50" fmla="*/ 25 w 135"/>
                  <a:gd name="T51" fmla="*/ 93 h 189"/>
                  <a:gd name="T52" fmla="*/ 34 w 135"/>
                  <a:gd name="T53" fmla="*/ 74 h 189"/>
                  <a:gd name="T54" fmla="*/ 90 w 135"/>
                  <a:gd name="T55" fmla="*/ 71 h 189"/>
                  <a:gd name="T56" fmla="*/ 88 w 135"/>
                  <a:gd name="T57" fmla="*/ 66 h 189"/>
                  <a:gd name="T58" fmla="*/ 76 w 135"/>
                  <a:gd name="T59" fmla="*/ 71 h 189"/>
                  <a:gd name="T60" fmla="*/ 65 w 135"/>
                  <a:gd name="T61" fmla="*/ 107 h 189"/>
                  <a:gd name="T62" fmla="*/ 69 w 135"/>
                  <a:gd name="T63" fmla="*/ 109 h 189"/>
                  <a:gd name="T64" fmla="*/ 90 w 135"/>
                  <a:gd name="T65" fmla="*/ 7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89">
                    <a:moveTo>
                      <a:pt x="34" y="74"/>
                    </a:moveTo>
                    <a:cubicBezTo>
                      <a:pt x="30" y="74"/>
                      <a:pt x="23" y="72"/>
                      <a:pt x="17" y="73"/>
                    </a:cubicBezTo>
                    <a:cubicBezTo>
                      <a:pt x="5" y="73"/>
                      <a:pt x="0" y="68"/>
                      <a:pt x="1" y="57"/>
                    </a:cubicBezTo>
                    <a:cubicBezTo>
                      <a:pt x="2" y="38"/>
                      <a:pt x="20" y="14"/>
                      <a:pt x="39" y="9"/>
                    </a:cubicBezTo>
                    <a:cubicBezTo>
                      <a:pt x="52" y="6"/>
                      <a:pt x="62" y="14"/>
                      <a:pt x="68" y="36"/>
                    </a:cubicBezTo>
                    <a:cubicBezTo>
                      <a:pt x="76" y="26"/>
                      <a:pt x="84" y="17"/>
                      <a:pt x="92" y="9"/>
                    </a:cubicBezTo>
                    <a:cubicBezTo>
                      <a:pt x="98" y="3"/>
                      <a:pt x="103" y="0"/>
                      <a:pt x="109" y="9"/>
                    </a:cubicBezTo>
                    <a:cubicBezTo>
                      <a:pt x="111" y="11"/>
                      <a:pt x="113" y="13"/>
                      <a:pt x="115" y="15"/>
                    </a:cubicBezTo>
                    <a:cubicBezTo>
                      <a:pt x="120" y="19"/>
                      <a:pt x="124" y="24"/>
                      <a:pt x="128" y="29"/>
                    </a:cubicBezTo>
                    <a:cubicBezTo>
                      <a:pt x="123" y="31"/>
                      <a:pt x="118" y="34"/>
                      <a:pt x="112" y="37"/>
                    </a:cubicBezTo>
                    <a:cubicBezTo>
                      <a:pt x="123" y="50"/>
                      <a:pt x="109" y="60"/>
                      <a:pt x="105" y="72"/>
                    </a:cubicBezTo>
                    <a:cubicBezTo>
                      <a:pt x="102" y="82"/>
                      <a:pt x="97" y="91"/>
                      <a:pt x="92" y="101"/>
                    </a:cubicBezTo>
                    <a:cubicBezTo>
                      <a:pt x="94" y="102"/>
                      <a:pt x="96" y="102"/>
                      <a:pt x="98" y="102"/>
                    </a:cubicBezTo>
                    <a:cubicBezTo>
                      <a:pt x="128" y="99"/>
                      <a:pt x="135" y="106"/>
                      <a:pt x="135" y="135"/>
                    </a:cubicBezTo>
                    <a:cubicBezTo>
                      <a:pt x="135" y="150"/>
                      <a:pt x="135" y="165"/>
                      <a:pt x="125" y="178"/>
                    </a:cubicBezTo>
                    <a:cubicBezTo>
                      <a:pt x="115" y="189"/>
                      <a:pt x="107" y="189"/>
                      <a:pt x="99" y="176"/>
                    </a:cubicBezTo>
                    <a:cubicBezTo>
                      <a:pt x="97" y="172"/>
                      <a:pt x="96" y="169"/>
                      <a:pt x="95" y="168"/>
                    </a:cubicBezTo>
                    <a:cubicBezTo>
                      <a:pt x="102" y="163"/>
                      <a:pt x="111" y="159"/>
                      <a:pt x="111" y="155"/>
                    </a:cubicBezTo>
                    <a:cubicBezTo>
                      <a:pt x="113" y="143"/>
                      <a:pt x="111" y="131"/>
                      <a:pt x="110" y="119"/>
                    </a:cubicBezTo>
                    <a:cubicBezTo>
                      <a:pt x="109" y="117"/>
                      <a:pt x="100" y="114"/>
                      <a:pt x="96" y="115"/>
                    </a:cubicBezTo>
                    <a:cubicBezTo>
                      <a:pt x="84" y="119"/>
                      <a:pt x="71" y="125"/>
                      <a:pt x="58" y="130"/>
                    </a:cubicBezTo>
                    <a:cubicBezTo>
                      <a:pt x="53" y="132"/>
                      <a:pt x="46" y="132"/>
                      <a:pt x="40" y="132"/>
                    </a:cubicBezTo>
                    <a:cubicBezTo>
                      <a:pt x="40" y="127"/>
                      <a:pt x="39" y="120"/>
                      <a:pt x="41" y="115"/>
                    </a:cubicBezTo>
                    <a:cubicBezTo>
                      <a:pt x="45" y="105"/>
                      <a:pt x="51" y="97"/>
                      <a:pt x="54" y="86"/>
                    </a:cubicBezTo>
                    <a:cubicBezTo>
                      <a:pt x="51" y="88"/>
                      <a:pt x="48" y="91"/>
                      <a:pt x="44" y="91"/>
                    </a:cubicBezTo>
                    <a:cubicBezTo>
                      <a:pt x="38" y="92"/>
                      <a:pt x="31" y="92"/>
                      <a:pt x="25" y="93"/>
                    </a:cubicBezTo>
                    <a:cubicBezTo>
                      <a:pt x="27" y="87"/>
                      <a:pt x="30" y="82"/>
                      <a:pt x="34" y="74"/>
                    </a:cubicBezTo>
                    <a:close/>
                    <a:moveTo>
                      <a:pt x="90" y="71"/>
                    </a:moveTo>
                    <a:cubicBezTo>
                      <a:pt x="89" y="69"/>
                      <a:pt x="89" y="68"/>
                      <a:pt x="88" y="66"/>
                    </a:cubicBezTo>
                    <a:cubicBezTo>
                      <a:pt x="84" y="68"/>
                      <a:pt x="77" y="68"/>
                      <a:pt x="76" y="71"/>
                    </a:cubicBezTo>
                    <a:cubicBezTo>
                      <a:pt x="72" y="83"/>
                      <a:pt x="69" y="95"/>
                      <a:pt x="65" y="107"/>
                    </a:cubicBezTo>
                    <a:cubicBezTo>
                      <a:pt x="66" y="108"/>
                      <a:pt x="68" y="109"/>
                      <a:pt x="69" y="109"/>
                    </a:cubicBezTo>
                    <a:cubicBezTo>
                      <a:pt x="76" y="96"/>
                      <a:pt x="83" y="84"/>
                      <a:pt x="90" y="7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2"/>
              <p:cNvSpPr/>
              <p:nvPr/>
            </p:nvSpPr>
            <p:spPr bwMode="auto">
              <a:xfrm>
                <a:off x="2406650" y="3860800"/>
                <a:ext cx="187325" cy="87312"/>
              </a:xfrm>
              <a:custGeom>
                <a:avLst/>
                <a:gdLst>
                  <a:gd name="T0" fmla="*/ 25 w 101"/>
                  <a:gd name="T1" fmla="*/ 22 h 47"/>
                  <a:gd name="T2" fmla="*/ 21 w 101"/>
                  <a:gd name="T3" fmla="*/ 34 h 47"/>
                  <a:gd name="T4" fmla="*/ 14 w 101"/>
                  <a:gd name="T5" fmla="*/ 47 h 47"/>
                  <a:gd name="T6" fmla="*/ 1 w 101"/>
                  <a:gd name="T7" fmla="*/ 37 h 47"/>
                  <a:gd name="T8" fmla="*/ 9 w 101"/>
                  <a:gd name="T9" fmla="*/ 20 h 47"/>
                  <a:gd name="T10" fmla="*/ 39 w 101"/>
                  <a:gd name="T11" fmla="*/ 12 h 47"/>
                  <a:gd name="T12" fmla="*/ 74 w 101"/>
                  <a:gd name="T13" fmla="*/ 2 h 47"/>
                  <a:gd name="T14" fmla="*/ 92 w 101"/>
                  <a:gd name="T15" fmla="*/ 1 h 47"/>
                  <a:gd name="T16" fmla="*/ 101 w 101"/>
                  <a:gd name="T17" fmla="*/ 11 h 47"/>
                  <a:gd name="T18" fmla="*/ 87 w 101"/>
                  <a:gd name="T19" fmla="*/ 19 h 47"/>
                  <a:gd name="T20" fmla="*/ 74 w 101"/>
                  <a:gd name="T21" fmla="*/ 16 h 47"/>
                  <a:gd name="T22" fmla="*/ 63 w 101"/>
                  <a:gd name="T23" fmla="*/ 19 h 47"/>
                  <a:gd name="T24" fmla="*/ 34 w 101"/>
                  <a:gd name="T25" fmla="*/ 26 h 47"/>
                  <a:gd name="T26" fmla="*/ 25 w 101"/>
                  <a:gd name="T27" fmla="*/ 2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7">
                    <a:moveTo>
                      <a:pt x="25" y="22"/>
                    </a:moveTo>
                    <a:cubicBezTo>
                      <a:pt x="24" y="26"/>
                      <a:pt x="23" y="30"/>
                      <a:pt x="21" y="34"/>
                    </a:cubicBezTo>
                    <a:cubicBezTo>
                      <a:pt x="19" y="38"/>
                      <a:pt x="17" y="43"/>
                      <a:pt x="14" y="47"/>
                    </a:cubicBezTo>
                    <a:cubicBezTo>
                      <a:pt x="10" y="44"/>
                      <a:pt x="1" y="41"/>
                      <a:pt x="1" y="37"/>
                    </a:cubicBezTo>
                    <a:cubicBezTo>
                      <a:pt x="0" y="31"/>
                      <a:pt x="4" y="22"/>
                      <a:pt x="9" y="20"/>
                    </a:cubicBezTo>
                    <a:cubicBezTo>
                      <a:pt x="18" y="16"/>
                      <a:pt x="29" y="15"/>
                      <a:pt x="39" y="12"/>
                    </a:cubicBezTo>
                    <a:cubicBezTo>
                      <a:pt x="51" y="9"/>
                      <a:pt x="62" y="5"/>
                      <a:pt x="74" y="2"/>
                    </a:cubicBezTo>
                    <a:cubicBezTo>
                      <a:pt x="80" y="1"/>
                      <a:pt x="86" y="0"/>
                      <a:pt x="92" y="1"/>
                    </a:cubicBezTo>
                    <a:cubicBezTo>
                      <a:pt x="95" y="2"/>
                      <a:pt x="98" y="7"/>
                      <a:pt x="101" y="11"/>
                    </a:cubicBezTo>
                    <a:cubicBezTo>
                      <a:pt x="96" y="14"/>
                      <a:pt x="92" y="18"/>
                      <a:pt x="87" y="19"/>
                    </a:cubicBezTo>
                    <a:cubicBezTo>
                      <a:pt x="83" y="20"/>
                      <a:pt x="79" y="16"/>
                      <a:pt x="74" y="16"/>
                    </a:cubicBezTo>
                    <a:cubicBezTo>
                      <a:pt x="71" y="15"/>
                      <a:pt x="65" y="17"/>
                      <a:pt x="63" y="19"/>
                    </a:cubicBezTo>
                    <a:cubicBezTo>
                      <a:pt x="52" y="38"/>
                      <a:pt x="52" y="38"/>
                      <a:pt x="34" y="26"/>
                    </a:cubicBezTo>
                    <a:cubicBezTo>
                      <a:pt x="32" y="24"/>
                      <a:pt x="29" y="23"/>
                      <a:pt x="25" y="2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1" name="组合 50"/>
            <p:cNvGrpSpPr/>
            <p:nvPr/>
          </p:nvGrpSpPr>
          <p:grpSpPr>
            <a:xfrm>
              <a:off x="1913731" y="2720879"/>
              <a:ext cx="322262" cy="373062"/>
              <a:chOff x="2395538" y="2817813"/>
              <a:chExt cx="322262" cy="373062"/>
            </a:xfrm>
          </p:grpSpPr>
          <p:sp>
            <p:nvSpPr>
              <p:cNvPr id="52" name="Freeform 6"/>
              <p:cNvSpPr/>
              <p:nvPr/>
            </p:nvSpPr>
            <p:spPr bwMode="auto">
              <a:xfrm>
                <a:off x="2395538" y="2835275"/>
                <a:ext cx="296863" cy="355600"/>
              </a:xfrm>
              <a:custGeom>
                <a:avLst/>
                <a:gdLst>
                  <a:gd name="T0" fmla="*/ 114 w 161"/>
                  <a:gd name="T1" fmla="*/ 124 h 193"/>
                  <a:gd name="T2" fmla="*/ 58 w 161"/>
                  <a:gd name="T3" fmla="*/ 156 h 193"/>
                  <a:gd name="T4" fmla="*/ 38 w 161"/>
                  <a:gd name="T5" fmla="*/ 168 h 193"/>
                  <a:gd name="T6" fmla="*/ 18 w 161"/>
                  <a:gd name="T7" fmla="*/ 154 h 193"/>
                  <a:gd name="T8" fmla="*/ 21 w 161"/>
                  <a:gd name="T9" fmla="*/ 114 h 193"/>
                  <a:gd name="T10" fmla="*/ 15 w 161"/>
                  <a:gd name="T11" fmla="*/ 102 h 193"/>
                  <a:gd name="T12" fmla="*/ 13 w 161"/>
                  <a:gd name="T13" fmla="*/ 72 h 193"/>
                  <a:gd name="T14" fmla="*/ 30 w 161"/>
                  <a:gd name="T15" fmla="*/ 30 h 193"/>
                  <a:gd name="T16" fmla="*/ 41 w 161"/>
                  <a:gd name="T17" fmla="*/ 12 h 193"/>
                  <a:gd name="T18" fmla="*/ 55 w 161"/>
                  <a:gd name="T19" fmla="*/ 15 h 193"/>
                  <a:gd name="T20" fmla="*/ 60 w 161"/>
                  <a:gd name="T21" fmla="*/ 36 h 193"/>
                  <a:gd name="T22" fmla="*/ 61 w 161"/>
                  <a:gd name="T23" fmla="*/ 41 h 193"/>
                  <a:gd name="T24" fmla="*/ 68 w 161"/>
                  <a:gd name="T25" fmla="*/ 72 h 193"/>
                  <a:gd name="T26" fmla="*/ 51 w 161"/>
                  <a:gd name="T27" fmla="*/ 140 h 193"/>
                  <a:gd name="T28" fmla="*/ 69 w 161"/>
                  <a:gd name="T29" fmla="*/ 136 h 193"/>
                  <a:gd name="T30" fmla="*/ 60 w 161"/>
                  <a:gd name="T31" fmla="*/ 106 h 193"/>
                  <a:gd name="T32" fmla="*/ 66 w 161"/>
                  <a:gd name="T33" fmla="*/ 89 h 193"/>
                  <a:gd name="T34" fmla="*/ 83 w 161"/>
                  <a:gd name="T35" fmla="*/ 96 h 193"/>
                  <a:gd name="T36" fmla="*/ 79 w 161"/>
                  <a:gd name="T37" fmla="*/ 76 h 193"/>
                  <a:gd name="T38" fmla="*/ 96 w 161"/>
                  <a:gd name="T39" fmla="*/ 69 h 193"/>
                  <a:gd name="T40" fmla="*/ 82 w 161"/>
                  <a:gd name="T41" fmla="*/ 63 h 193"/>
                  <a:gd name="T42" fmla="*/ 102 w 161"/>
                  <a:gd name="T43" fmla="*/ 42 h 193"/>
                  <a:gd name="T44" fmla="*/ 97 w 161"/>
                  <a:gd name="T45" fmla="*/ 20 h 193"/>
                  <a:gd name="T46" fmla="*/ 101 w 161"/>
                  <a:gd name="T47" fmla="*/ 11 h 193"/>
                  <a:gd name="T48" fmla="*/ 115 w 161"/>
                  <a:gd name="T49" fmla="*/ 6 h 193"/>
                  <a:gd name="T50" fmla="*/ 140 w 161"/>
                  <a:gd name="T51" fmla="*/ 16 h 193"/>
                  <a:gd name="T52" fmla="*/ 124 w 161"/>
                  <a:gd name="T53" fmla="*/ 35 h 193"/>
                  <a:gd name="T54" fmla="*/ 136 w 161"/>
                  <a:gd name="T55" fmla="*/ 33 h 193"/>
                  <a:gd name="T56" fmla="*/ 152 w 161"/>
                  <a:gd name="T57" fmla="*/ 51 h 193"/>
                  <a:gd name="T58" fmla="*/ 148 w 161"/>
                  <a:gd name="T59" fmla="*/ 87 h 193"/>
                  <a:gd name="T60" fmla="*/ 149 w 161"/>
                  <a:gd name="T61" fmla="*/ 96 h 193"/>
                  <a:gd name="T62" fmla="*/ 148 w 161"/>
                  <a:gd name="T63" fmla="*/ 116 h 193"/>
                  <a:gd name="T64" fmla="*/ 141 w 161"/>
                  <a:gd name="T65" fmla="*/ 140 h 193"/>
                  <a:gd name="T66" fmla="*/ 143 w 161"/>
                  <a:gd name="T67" fmla="*/ 172 h 193"/>
                  <a:gd name="T68" fmla="*/ 121 w 161"/>
                  <a:gd name="T69" fmla="*/ 188 h 193"/>
                  <a:gd name="T70" fmla="*/ 87 w 161"/>
                  <a:gd name="T71" fmla="*/ 162 h 193"/>
                  <a:gd name="T72" fmla="*/ 88 w 161"/>
                  <a:gd name="T73" fmla="*/ 144 h 193"/>
                  <a:gd name="T74" fmla="*/ 103 w 161"/>
                  <a:gd name="T75" fmla="*/ 150 h 193"/>
                  <a:gd name="T76" fmla="*/ 107 w 161"/>
                  <a:gd name="T77" fmla="*/ 156 h 193"/>
                  <a:gd name="T78" fmla="*/ 114 w 161"/>
                  <a:gd name="T79" fmla="*/ 161 h 193"/>
                  <a:gd name="T80" fmla="*/ 118 w 161"/>
                  <a:gd name="T81" fmla="*/ 154 h 193"/>
                  <a:gd name="T82" fmla="*/ 114 w 161"/>
                  <a:gd name="T83" fmla="*/ 12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93">
                    <a:moveTo>
                      <a:pt x="114" y="124"/>
                    </a:moveTo>
                    <a:cubicBezTo>
                      <a:pt x="93" y="136"/>
                      <a:pt x="76" y="146"/>
                      <a:pt x="58" y="156"/>
                    </a:cubicBezTo>
                    <a:cubicBezTo>
                      <a:pt x="51" y="160"/>
                      <a:pt x="45" y="164"/>
                      <a:pt x="38" y="168"/>
                    </a:cubicBezTo>
                    <a:cubicBezTo>
                      <a:pt x="24" y="174"/>
                      <a:pt x="18" y="170"/>
                      <a:pt x="18" y="154"/>
                    </a:cubicBezTo>
                    <a:cubicBezTo>
                      <a:pt x="19" y="141"/>
                      <a:pt x="21" y="128"/>
                      <a:pt x="21" y="114"/>
                    </a:cubicBezTo>
                    <a:cubicBezTo>
                      <a:pt x="21" y="110"/>
                      <a:pt x="19" y="104"/>
                      <a:pt x="15" y="102"/>
                    </a:cubicBezTo>
                    <a:cubicBezTo>
                      <a:pt x="2" y="91"/>
                      <a:pt x="0" y="81"/>
                      <a:pt x="13" y="72"/>
                    </a:cubicBezTo>
                    <a:cubicBezTo>
                      <a:pt x="28" y="60"/>
                      <a:pt x="30" y="47"/>
                      <a:pt x="30" y="30"/>
                    </a:cubicBezTo>
                    <a:cubicBezTo>
                      <a:pt x="30" y="24"/>
                      <a:pt x="36" y="16"/>
                      <a:pt x="41" y="12"/>
                    </a:cubicBezTo>
                    <a:cubicBezTo>
                      <a:pt x="43" y="10"/>
                      <a:pt x="53" y="12"/>
                      <a:pt x="55" y="15"/>
                    </a:cubicBezTo>
                    <a:cubicBezTo>
                      <a:pt x="59" y="21"/>
                      <a:pt x="59" y="29"/>
                      <a:pt x="60" y="36"/>
                    </a:cubicBezTo>
                    <a:cubicBezTo>
                      <a:pt x="61" y="38"/>
                      <a:pt x="61" y="40"/>
                      <a:pt x="61" y="41"/>
                    </a:cubicBezTo>
                    <a:cubicBezTo>
                      <a:pt x="82" y="49"/>
                      <a:pt x="82" y="54"/>
                      <a:pt x="68" y="72"/>
                    </a:cubicBezTo>
                    <a:cubicBezTo>
                      <a:pt x="53" y="91"/>
                      <a:pt x="37" y="111"/>
                      <a:pt x="51" y="140"/>
                    </a:cubicBezTo>
                    <a:cubicBezTo>
                      <a:pt x="57" y="139"/>
                      <a:pt x="64" y="137"/>
                      <a:pt x="69" y="136"/>
                    </a:cubicBezTo>
                    <a:cubicBezTo>
                      <a:pt x="66" y="125"/>
                      <a:pt x="61" y="116"/>
                      <a:pt x="60" y="106"/>
                    </a:cubicBezTo>
                    <a:cubicBezTo>
                      <a:pt x="59" y="101"/>
                      <a:pt x="64" y="95"/>
                      <a:pt x="66" y="89"/>
                    </a:cubicBezTo>
                    <a:cubicBezTo>
                      <a:pt x="70" y="91"/>
                      <a:pt x="75" y="93"/>
                      <a:pt x="83" y="96"/>
                    </a:cubicBezTo>
                    <a:cubicBezTo>
                      <a:pt x="82" y="89"/>
                      <a:pt x="80" y="83"/>
                      <a:pt x="79" y="76"/>
                    </a:cubicBezTo>
                    <a:cubicBezTo>
                      <a:pt x="84" y="74"/>
                      <a:pt x="88" y="72"/>
                      <a:pt x="96" y="69"/>
                    </a:cubicBezTo>
                    <a:cubicBezTo>
                      <a:pt x="90" y="66"/>
                      <a:pt x="87" y="65"/>
                      <a:pt x="82" y="63"/>
                    </a:cubicBezTo>
                    <a:cubicBezTo>
                      <a:pt x="88" y="56"/>
                      <a:pt x="94" y="49"/>
                      <a:pt x="102" y="42"/>
                    </a:cubicBezTo>
                    <a:cubicBezTo>
                      <a:pt x="84" y="36"/>
                      <a:pt x="85" y="29"/>
                      <a:pt x="97" y="20"/>
                    </a:cubicBezTo>
                    <a:cubicBezTo>
                      <a:pt x="99" y="18"/>
                      <a:pt x="99" y="14"/>
                      <a:pt x="101" y="11"/>
                    </a:cubicBezTo>
                    <a:cubicBezTo>
                      <a:pt x="104" y="4"/>
                      <a:pt x="106" y="0"/>
                      <a:pt x="115" y="6"/>
                    </a:cubicBezTo>
                    <a:cubicBezTo>
                      <a:pt x="122" y="10"/>
                      <a:pt x="130" y="12"/>
                      <a:pt x="140" y="16"/>
                    </a:cubicBezTo>
                    <a:cubicBezTo>
                      <a:pt x="134" y="23"/>
                      <a:pt x="130" y="29"/>
                      <a:pt x="124" y="35"/>
                    </a:cubicBezTo>
                    <a:cubicBezTo>
                      <a:pt x="128" y="35"/>
                      <a:pt x="132" y="34"/>
                      <a:pt x="136" y="33"/>
                    </a:cubicBezTo>
                    <a:cubicBezTo>
                      <a:pt x="149" y="32"/>
                      <a:pt x="154" y="38"/>
                      <a:pt x="152" y="51"/>
                    </a:cubicBezTo>
                    <a:cubicBezTo>
                      <a:pt x="150" y="63"/>
                      <a:pt x="149" y="75"/>
                      <a:pt x="148" y="87"/>
                    </a:cubicBezTo>
                    <a:cubicBezTo>
                      <a:pt x="147" y="90"/>
                      <a:pt x="147" y="95"/>
                      <a:pt x="149" y="96"/>
                    </a:cubicBezTo>
                    <a:cubicBezTo>
                      <a:pt x="161" y="104"/>
                      <a:pt x="154" y="109"/>
                      <a:pt x="148" y="116"/>
                    </a:cubicBezTo>
                    <a:cubicBezTo>
                      <a:pt x="143" y="122"/>
                      <a:pt x="141" y="132"/>
                      <a:pt x="141" y="140"/>
                    </a:cubicBezTo>
                    <a:cubicBezTo>
                      <a:pt x="141" y="151"/>
                      <a:pt x="144" y="162"/>
                      <a:pt x="143" y="172"/>
                    </a:cubicBezTo>
                    <a:cubicBezTo>
                      <a:pt x="142" y="185"/>
                      <a:pt x="132" y="193"/>
                      <a:pt x="121" y="188"/>
                    </a:cubicBezTo>
                    <a:cubicBezTo>
                      <a:pt x="109" y="182"/>
                      <a:pt x="93" y="177"/>
                      <a:pt x="87" y="162"/>
                    </a:cubicBezTo>
                    <a:cubicBezTo>
                      <a:pt x="85" y="157"/>
                      <a:pt x="88" y="150"/>
                      <a:pt x="88" y="144"/>
                    </a:cubicBezTo>
                    <a:cubicBezTo>
                      <a:pt x="93" y="146"/>
                      <a:pt x="99" y="148"/>
                      <a:pt x="103" y="150"/>
                    </a:cubicBezTo>
                    <a:cubicBezTo>
                      <a:pt x="105" y="151"/>
                      <a:pt x="106" y="155"/>
                      <a:pt x="107" y="156"/>
                    </a:cubicBezTo>
                    <a:cubicBezTo>
                      <a:pt x="109" y="158"/>
                      <a:pt x="112" y="159"/>
                      <a:pt x="114" y="161"/>
                    </a:cubicBezTo>
                    <a:cubicBezTo>
                      <a:pt x="115" y="158"/>
                      <a:pt x="118" y="156"/>
                      <a:pt x="118" y="154"/>
                    </a:cubicBezTo>
                    <a:cubicBezTo>
                      <a:pt x="117" y="146"/>
                      <a:pt x="116" y="137"/>
                      <a:pt x="114" y="1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
              <p:cNvSpPr/>
              <p:nvPr/>
            </p:nvSpPr>
            <p:spPr bwMode="auto">
              <a:xfrm>
                <a:off x="2670175" y="2817813"/>
                <a:ext cx="47625" cy="61912"/>
              </a:xfrm>
              <a:custGeom>
                <a:avLst/>
                <a:gdLst>
                  <a:gd name="T0" fmla="*/ 9 w 25"/>
                  <a:gd name="T1" fmla="*/ 0 h 34"/>
                  <a:gd name="T2" fmla="*/ 24 w 25"/>
                  <a:gd name="T3" fmla="*/ 23 h 34"/>
                  <a:gd name="T4" fmla="*/ 11 w 25"/>
                  <a:gd name="T5" fmla="*/ 33 h 34"/>
                  <a:gd name="T6" fmla="*/ 0 w 25"/>
                  <a:gd name="T7" fmla="*/ 17 h 34"/>
                  <a:gd name="T8" fmla="*/ 9 w 25"/>
                  <a:gd name="T9" fmla="*/ 0 h 34"/>
                </a:gdLst>
                <a:ahLst/>
                <a:cxnLst>
                  <a:cxn ang="0">
                    <a:pos x="T0" y="T1"/>
                  </a:cxn>
                  <a:cxn ang="0">
                    <a:pos x="T2" y="T3"/>
                  </a:cxn>
                  <a:cxn ang="0">
                    <a:pos x="T4" y="T5"/>
                  </a:cxn>
                  <a:cxn ang="0">
                    <a:pos x="T6" y="T7"/>
                  </a:cxn>
                  <a:cxn ang="0">
                    <a:pos x="T8" y="T9"/>
                  </a:cxn>
                </a:cxnLst>
                <a:rect l="0" t="0" r="r" b="b"/>
                <a:pathLst>
                  <a:path w="25" h="34">
                    <a:moveTo>
                      <a:pt x="9" y="0"/>
                    </a:moveTo>
                    <a:cubicBezTo>
                      <a:pt x="16" y="10"/>
                      <a:pt x="22" y="16"/>
                      <a:pt x="24" y="23"/>
                    </a:cubicBezTo>
                    <a:cubicBezTo>
                      <a:pt x="25" y="24"/>
                      <a:pt x="16" y="32"/>
                      <a:pt x="11" y="33"/>
                    </a:cubicBezTo>
                    <a:cubicBezTo>
                      <a:pt x="0" y="34"/>
                      <a:pt x="0" y="24"/>
                      <a:pt x="0" y="17"/>
                    </a:cubicBezTo>
                    <a:cubicBezTo>
                      <a:pt x="0" y="13"/>
                      <a:pt x="4" y="9"/>
                      <a:pt x="9"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9" name="组合 58"/>
          <p:cNvGrpSpPr>
            <a:grpSpLocks noChangeAspect="1"/>
          </p:cNvGrpSpPr>
          <p:nvPr userDrawn="1"/>
        </p:nvGrpSpPr>
        <p:grpSpPr>
          <a:xfrm>
            <a:off x="1418480" y="6466911"/>
            <a:ext cx="593033" cy="144000"/>
            <a:chOff x="3565256" y="2734541"/>
            <a:chExt cx="1464463" cy="355600"/>
          </a:xfrm>
        </p:grpSpPr>
        <p:grpSp>
          <p:nvGrpSpPr>
            <p:cNvPr id="60" name="组合 59"/>
            <p:cNvGrpSpPr/>
            <p:nvPr/>
          </p:nvGrpSpPr>
          <p:grpSpPr>
            <a:xfrm>
              <a:off x="4005786" y="2749623"/>
              <a:ext cx="304800" cy="325437"/>
              <a:chOff x="2027238" y="3278188"/>
              <a:chExt cx="304800" cy="325437"/>
            </a:xfrm>
          </p:grpSpPr>
          <p:sp>
            <p:nvSpPr>
              <p:cNvPr id="88" name="Freeform 11"/>
              <p:cNvSpPr/>
              <p:nvPr/>
            </p:nvSpPr>
            <p:spPr bwMode="auto">
              <a:xfrm>
                <a:off x="2138363" y="3281363"/>
                <a:ext cx="193675" cy="322262"/>
              </a:xfrm>
              <a:custGeom>
                <a:avLst/>
                <a:gdLst>
                  <a:gd name="T0" fmla="*/ 23 w 105"/>
                  <a:gd name="T1" fmla="*/ 132 h 176"/>
                  <a:gd name="T2" fmla="*/ 15 w 105"/>
                  <a:gd name="T3" fmla="*/ 109 h 176"/>
                  <a:gd name="T4" fmla="*/ 34 w 105"/>
                  <a:gd name="T5" fmla="*/ 76 h 176"/>
                  <a:gd name="T6" fmla="*/ 27 w 105"/>
                  <a:gd name="T7" fmla="*/ 72 h 176"/>
                  <a:gd name="T8" fmla="*/ 20 w 105"/>
                  <a:gd name="T9" fmla="*/ 46 h 176"/>
                  <a:gd name="T10" fmla="*/ 29 w 105"/>
                  <a:gd name="T11" fmla="*/ 15 h 176"/>
                  <a:gd name="T12" fmla="*/ 42 w 105"/>
                  <a:gd name="T13" fmla="*/ 1 h 176"/>
                  <a:gd name="T14" fmla="*/ 56 w 105"/>
                  <a:gd name="T15" fmla="*/ 20 h 176"/>
                  <a:gd name="T16" fmla="*/ 48 w 105"/>
                  <a:gd name="T17" fmla="*/ 49 h 176"/>
                  <a:gd name="T18" fmla="*/ 82 w 105"/>
                  <a:gd name="T19" fmla="*/ 42 h 176"/>
                  <a:gd name="T20" fmla="*/ 104 w 105"/>
                  <a:gd name="T21" fmla="*/ 61 h 176"/>
                  <a:gd name="T22" fmla="*/ 101 w 105"/>
                  <a:gd name="T23" fmla="*/ 114 h 176"/>
                  <a:gd name="T24" fmla="*/ 92 w 105"/>
                  <a:gd name="T25" fmla="*/ 141 h 176"/>
                  <a:gd name="T26" fmla="*/ 51 w 105"/>
                  <a:gd name="T27" fmla="*/ 130 h 176"/>
                  <a:gd name="T28" fmla="*/ 11 w 105"/>
                  <a:gd name="T29" fmla="*/ 176 h 176"/>
                  <a:gd name="T30" fmla="*/ 7 w 105"/>
                  <a:gd name="T31" fmla="*/ 155 h 176"/>
                  <a:gd name="T32" fmla="*/ 23 w 105"/>
                  <a:gd name="T33" fmla="*/ 132 h 176"/>
                  <a:gd name="T34" fmla="*/ 47 w 105"/>
                  <a:gd name="T35" fmla="*/ 103 h 176"/>
                  <a:gd name="T36" fmla="*/ 62 w 105"/>
                  <a:gd name="T37" fmla="*/ 77 h 176"/>
                  <a:gd name="T38" fmla="*/ 67 w 105"/>
                  <a:gd name="T39" fmla="*/ 78 h 176"/>
                  <a:gd name="T40" fmla="*/ 68 w 105"/>
                  <a:gd name="T41" fmla="*/ 98 h 176"/>
                  <a:gd name="T42" fmla="*/ 59 w 105"/>
                  <a:gd name="T43" fmla="*/ 119 h 176"/>
                  <a:gd name="T44" fmla="*/ 63 w 105"/>
                  <a:gd name="T45" fmla="*/ 124 h 176"/>
                  <a:gd name="T46" fmla="*/ 80 w 105"/>
                  <a:gd name="T47" fmla="*/ 114 h 176"/>
                  <a:gd name="T48" fmla="*/ 79 w 105"/>
                  <a:gd name="T49" fmla="*/ 68 h 176"/>
                  <a:gd name="T50" fmla="*/ 74 w 105"/>
                  <a:gd name="T51" fmla="*/ 60 h 176"/>
                  <a:gd name="T52" fmla="*/ 36 w 105"/>
                  <a:gd name="T53" fmla="*/ 73 h 176"/>
                  <a:gd name="T54" fmla="*/ 40 w 105"/>
                  <a:gd name="T55" fmla="*/ 103 h 176"/>
                  <a:gd name="T56" fmla="*/ 23 w 105"/>
                  <a:gd name="T57"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 h="176">
                    <a:moveTo>
                      <a:pt x="23" y="132"/>
                    </a:moveTo>
                    <a:cubicBezTo>
                      <a:pt x="9" y="128"/>
                      <a:pt x="7" y="121"/>
                      <a:pt x="15" y="109"/>
                    </a:cubicBezTo>
                    <a:cubicBezTo>
                      <a:pt x="22" y="99"/>
                      <a:pt x="27" y="88"/>
                      <a:pt x="34" y="76"/>
                    </a:cubicBezTo>
                    <a:cubicBezTo>
                      <a:pt x="31" y="74"/>
                      <a:pt x="29" y="73"/>
                      <a:pt x="27" y="72"/>
                    </a:cubicBezTo>
                    <a:cubicBezTo>
                      <a:pt x="10" y="63"/>
                      <a:pt x="11" y="62"/>
                      <a:pt x="20" y="46"/>
                    </a:cubicBezTo>
                    <a:cubicBezTo>
                      <a:pt x="25" y="37"/>
                      <a:pt x="27" y="26"/>
                      <a:pt x="29" y="15"/>
                    </a:cubicBezTo>
                    <a:cubicBezTo>
                      <a:pt x="30" y="7"/>
                      <a:pt x="32" y="0"/>
                      <a:pt x="42" y="1"/>
                    </a:cubicBezTo>
                    <a:cubicBezTo>
                      <a:pt x="51" y="3"/>
                      <a:pt x="59" y="8"/>
                      <a:pt x="56" y="20"/>
                    </a:cubicBezTo>
                    <a:cubicBezTo>
                      <a:pt x="53" y="29"/>
                      <a:pt x="51" y="37"/>
                      <a:pt x="48" y="49"/>
                    </a:cubicBezTo>
                    <a:cubicBezTo>
                      <a:pt x="61" y="46"/>
                      <a:pt x="71" y="44"/>
                      <a:pt x="82" y="42"/>
                    </a:cubicBezTo>
                    <a:cubicBezTo>
                      <a:pt x="96" y="39"/>
                      <a:pt x="105" y="46"/>
                      <a:pt x="104" y="61"/>
                    </a:cubicBezTo>
                    <a:cubicBezTo>
                      <a:pt x="103" y="79"/>
                      <a:pt x="103" y="97"/>
                      <a:pt x="101" y="114"/>
                    </a:cubicBezTo>
                    <a:cubicBezTo>
                      <a:pt x="100" y="123"/>
                      <a:pt x="98" y="134"/>
                      <a:pt x="92" y="141"/>
                    </a:cubicBezTo>
                    <a:cubicBezTo>
                      <a:pt x="88" y="147"/>
                      <a:pt x="60" y="139"/>
                      <a:pt x="51" y="130"/>
                    </a:cubicBezTo>
                    <a:cubicBezTo>
                      <a:pt x="38" y="145"/>
                      <a:pt x="25" y="160"/>
                      <a:pt x="11" y="176"/>
                    </a:cubicBezTo>
                    <a:cubicBezTo>
                      <a:pt x="2" y="170"/>
                      <a:pt x="0" y="164"/>
                      <a:pt x="7" y="155"/>
                    </a:cubicBezTo>
                    <a:cubicBezTo>
                      <a:pt x="13" y="148"/>
                      <a:pt x="18" y="140"/>
                      <a:pt x="23" y="132"/>
                    </a:cubicBezTo>
                    <a:cubicBezTo>
                      <a:pt x="31" y="122"/>
                      <a:pt x="40" y="113"/>
                      <a:pt x="47" y="103"/>
                    </a:cubicBezTo>
                    <a:cubicBezTo>
                      <a:pt x="53" y="95"/>
                      <a:pt x="57" y="86"/>
                      <a:pt x="62" y="77"/>
                    </a:cubicBezTo>
                    <a:cubicBezTo>
                      <a:pt x="64" y="77"/>
                      <a:pt x="66" y="77"/>
                      <a:pt x="67" y="78"/>
                    </a:cubicBezTo>
                    <a:cubicBezTo>
                      <a:pt x="68" y="85"/>
                      <a:pt x="69" y="92"/>
                      <a:pt x="68" y="98"/>
                    </a:cubicBezTo>
                    <a:cubicBezTo>
                      <a:pt x="66" y="105"/>
                      <a:pt x="62" y="112"/>
                      <a:pt x="59" y="119"/>
                    </a:cubicBezTo>
                    <a:cubicBezTo>
                      <a:pt x="61" y="121"/>
                      <a:pt x="62" y="122"/>
                      <a:pt x="63" y="124"/>
                    </a:cubicBezTo>
                    <a:cubicBezTo>
                      <a:pt x="69" y="120"/>
                      <a:pt x="79" y="117"/>
                      <a:pt x="80" y="114"/>
                    </a:cubicBezTo>
                    <a:cubicBezTo>
                      <a:pt x="81" y="99"/>
                      <a:pt x="80" y="83"/>
                      <a:pt x="79" y="68"/>
                    </a:cubicBezTo>
                    <a:cubicBezTo>
                      <a:pt x="79" y="65"/>
                      <a:pt x="76" y="61"/>
                      <a:pt x="74" y="60"/>
                    </a:cubicBezTo>
                    <a:cubicBezTo>
                      <a:pt x="63" y="55"/>
                      <a:pt x="44" y="62"/>
                      <a:pt x="36" y="73"/>
                    </a:cubicBezTo>
                    <a:cubicBezTo>
                      <a:pt x="49" y="81"/>
                      <a:pt x="46" y="92"/>
                      <a:pt x="40" y="103"/>
                    </a:cubicBezTo>
                    <a:cubicBezTo>
                      <a:pt x="34" y="112"/>
                      <a:pt x="29" y="122"/>
                      <a:pt x="23" y="13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4"/>
              <p:cNvSpPr/>
              <p:nvPr/>
            </p:nvSpPr>
            <p:spPr bwMode="auto">
              <a:xfrm>
                <a:off x="2027238" y="3278188"/>
                <a:ext cx="123825" cy="290512"/>
              </a:xfrm>
              <a:custGeom>
                <a:avLst/>
                <a:gdLst>
                  <a:gd name="T0" fmla="*/ 67 w 67"/>
                  <a:gd name="T1" fmla="*/ 50 h 158"/>
                  <a:gd name="T2" fmla="*/ 56 w 67"/>
                  <a:gd name="T3" fmla="*/ 69 h 158"/>
                  <a:gd name="T4" fmla="*/ 61 w 67"/>
                  <a:gd name="T5" fmla="*/ 84 h 158"/>
                  <a:gd name="T6" fmla="*/ 56 w 67"/>
                  <a:gd name="T7" fmla="*/ 105 h 158"/>
                  <a:gd name="T8" fmla="*/ 55 w 67"/>
                  <a:gd name="T9" fmla="*/ 132 h 158"/>
                  <a:gd name="T10" fmla="*/ 48 w 67"/>
                  <a:gd name="T11" fmla="*/ 155 h 158"/>
                  <a:gd name="T12" fmla="*/ 31 w 67"/>
                  <a:gd name="T13" fmla="*/ 139 h 158"/>
                  <a:gd name="T14" fmla="*/ 30 w 67"/>
                  <a:gd name="T15" fmla="*/ 137 h 158"/>
                  <a:gd name="T16" fmla="*/ 15 w 67"/>
                  <a:gd name="T17" fmla="*/ 144 h 158"/>
                  <a:gd name="T18" fmla="*/ 4 w 67"/>
                  <a:gd name="T19" fmla="*/ 139 h 158"/>
                  <a:gd name="T20" fmla="*/ 10 w 67"/>
                  <a:gd name="T21" fmla="*/ 130 h 158"/>
                  <a:gd name="T22" fmla="*/ 36 w 67"/>
                  <a:gd name="T23" fmla="*/ 80 h 158"/>
                  <a:gd name="T24" fmla="*/ 22 w 67"/>
                  <a:gd name="T25" fmla="*/ 90 h 158"/>
                  <a:gd name="T26" fmla="*/ 2 w 67"/>
                  <a:gd name="T27" fmla="*/ 90 h 158"/>
                  <a:gd name="T28" fmla="*/ 5 w 67"/>
                  <a:gd name="T29" fmla="*/ 75 h 158"/>
                  <a:gd name="T30" fmla="*/ 24 w 67"/>
                  <a:gd name="T31" fmla="*/ 27 h 158"/>
                  <a:gd name="T32" fmla="*/ 40 w 67"/>
                  <a:gd name="T33" fmla="*/ 35 h 158"/>
                  <a:gd name="T34" fmla="*/ 40 w 67"/>
                  <a:gd name="T35" fmla="*/ 0 h 158"/>
                  <a:gd name="T36" fmla="*/ 59 w 67"/>
                  <a:gd name="T37" fmla="*/ 21 h 158"/>
                  <a:gd name="T38" fmla="*/ 63 w 67"/>
                  <a:gd name="T39" fmla="*/ 49 h 158"/>
                  <a:gd name="T40" fmla="*/ 67 w 67"/>
                  <a:gd name="T41"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158">
                    <a:moveTo>
                      <a:pt x="67" y="50"/>
                    </a:moveTo>
                    <a:cubicBezTo>
                      <a:pt x="63" y="56"/>
                      <a:pt x="58" y="62"/>
                      <a:pt x="56" y="69"/>
                    </a:cubicBezTo>
                    <a:cubicBezTo>
                      <a:pt x="55" y="72"/>
                      <a:pt x="46" y="83"/>
                      <a:pt x="61" y="84"/>
                    </a:cubicBezTo>
                    <a:cubicBezTo>
                      <a:pt x="59" y="91"/>
                      <a:pt x="57" y="98"/>
                      <a:pt x="56" y="105"/>
                    </a:cubicBezTo>
                    <a:cubicBezTo>
                      <a:pt x="55" y="114"/>
                      <a:pt x="52" y="124"/>
                      <a:pt x="55" y="132"/>
                    </a:cubicBezTo>
                    <a:cubicBezTo>
                      <a:pt x="58" y="143"/>
                      <a:pt x="60" y="152"/>
                      <a:pt x="48" y="155"/>
                    </a:cubicBezTo>
                    <a:cubicBezTo>
                      <a:pt x="37" y="158"/>
                      <a:pt x="33" y="149"/>
                      <a:pt x="31" y="139"/>
                    </a:cubicBezTo>
                    <a:cubicBezTo>
                      <a:pt x="31" y="138"/>
                      <a:pt x="30" y="138"/>
                      <a:pt x="30" y="137"/>
                    </a:cubicBezTo>
                    <a:cubicBezTo>
                      <a:pt x="25" y="139"/>
                      <a:pt x="20" y="143"/>
                      <a:pt x="15" y="144"/>
                    </a:cubicBezTo>
                    <a:cubicBezTo>
                      <a:pt x="12" y="144"/>
                      <a:pt x="8" y="141"/>
                      <a:pt x="4" y="139"/>
                    </a:cubicBezTo>
                    <a:cubicBezTo>
                      <a:pt x="6" y="136"/>
                      <a:pt x="7" y="132"/>
                      <a:pt x="10" y="130"/>
                    </a:cubicBezTo>
                    <a:cubicBezTo>
                      <a:pt x="33" y="116"/>
                      <a:pt x="34" y="113"/>
                      <a:pt x="36" y="80"/>
                    </a:cubicBezTo>
                    <a:cubicBezTo>
                      <a:pt x="30" y="84"/>
                      <a:pt x="25" y="86"/>
                      <a:pt x="22" y="90"/>
                    </a:cubicBezTo>
                    <a:cubicBezTo>
                      <a:pt x="15" y="100"/>
                      <a:pt x="8" y="95"/>
                      <a:pt x="2" y="90"/>
                    </a:cubicBezTo>
                    <a:cubicBezTo>
                      <a:pt x="0" y="88"/>
                      <a:pt x="3" y="80"/>
                      <a:pt x="5" y="75"/>
                    </a:cubicBezTo>
                    <a:cubicBezTo>
                      <a:pt x="10" y="60"/>
                      <a:pt x="17" y="44"/>
                      <a:pt x="24" y="27"/>
                    </a:cubicBezTo>
                    <a:cubicBezTo>
                      <a:pt x="27" y="28"/>
                      <a:pt x="33" y="32"/>
                      <a:pt x="40" y="35"/>
                    </a:cubicBezTo>
                    <a:cubicBezTo>
                      <a:pt x="40" y="24"/>
                      <a:pt x="40" y="13"/>
                      <a:pt x="40" y="0"/>
                    </a:cubicBezTo>
                    <a:cubicBezTo>
                      <a:pt x="55" y="2"/>
                      <a:pt x="59" y="10"/>
                      <a:pt x="59" y="21"/>
                    </a:cubicBezTo>
                    <a:cubicBezTo>
                      <a:pt x="60" y="31"/>
                      <a:pt x="62" y="40"/>
                      <a:pt x="63" y="49"/>
                    </a:cubicBezTo>
                    <a:cubicBezTo>
                      <a:pt x="65" y="49"/>
                      <a:pt x="66" y="50"/>
                      <a:pt x="67" y="5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1" name="组合 60"/>
            <p:cNvGrpSpPr/>
            <p:nvPr/>
          </p:nvGrpSpPr>
          <p:grpSpPr>
            <a:xfrm>
              <a:off x="4389166" y="2771054"/>
              <a:ext cx="261938" cy="282575"/>
              <a:chOff x="2032000" y="3644900"/>
              <a:chExt cx="261938" cy="282575"/>
            </a:xfrm>
          </p:grpSpPr>
          <p:sp>
            <p:nvSpPr>
              <p:cNvPr id="69" name="Freeform 12"/>
              <p:cNvSpPr>
                <a:spLocks noEditPoints="1"/>
              </p:cNvSpPr>
              <p:nvPr/>
            </p:nvSpPr>
            <p:spPr bwMode="auto">
              <a:xfrm>
                <a:off x="2098675" y="3644900"/>
                <a:ext cx="195263" cy="282575"/>
              </a:xfrm>
              <a:custGeom>
                <a:avLst/>
                <a:gdLst>
                  <a:gd name="T0" fmla="*/ 57 w 106"/>
                  <a:gd name="T1" fmla="*/ 120 h 154"/>
                  <a:gd name="T2" fmla="*/ 77 w 106"/>
                  <a:gd name="T3" fmla="*/ 121 h 154"/>
                  <a:gd name="T4" fmla="*/ 77 w 106"/>
                  <a:gd name="T5" fmla="*/ 68 h 154"/>
                  <a:gd name="T6" fmla="*/ 39 w 106"/>
                  <a:gd name="T7" fmla="*/ 65 h 154"/>
                  <a:gd name="T8" fmla="*/ 48 w 106"/>
                  <a:gd name="T9" fmla="*/ 75 h 154"/>
                  <a:gd name="T10" fmla="*/ 65 w 106"/>
                  <a:gd name="T11" fmla="*/ 81 h 154"/>
                  <a:gd name="T12" fmla="*/ 69 w 106"/>
                  <a:gd name="T13" fmla="*/ 96 h 154"/>
                  <a:gd name="T14" fmla="*/ 57 w 106"/>
                  <a:gd name="T15" fmla="*/ 98 h 154"/>
                  <a:gd name="T16" fmla="*/ 38 w 106"/>
                  <a:gd name="T17" fmla="*/ 91 h 154"/>
                  <a:gd name="T18" fmla="*/ 13 w 106"/>
                  <a:gd name="T19" fmla="*/ 154 h 154"/>
                  <a:gd name="T20" fmla="*/ 9 w 106"/>
                  <a:gd name="T21" fmla="*/ 127 h 154"/>
                  <a:gd name="T22" fmla="*/ 28 w 106"/>
                  <a:gd name="T23" fmla="*/ 47 h 154"/>
                  <a:gd name="T24" fmla="*/ 20 w 106"/>
                  <a:gd name="T25" fmla="*/ 39 h 154"/>
                  <a:gd name="T26" fmla="*/ 53 w 106"/>
                  <a:gd name="T27" fmla="*/ 16 h 154"/>
                  <a:gd name="T28" fmla="*/ 92 w 106"/>
                  <a:gd name="T29" fmla="*/ 38 h 154"/>
                  <a:gd name="T30" fmla="*/ 104 w 106"/>
                  <a:gd name="T31" fmla="*/ 125 h 154"/>
                  <a:gd name="T32" fmla="*/ 85 w 106"/>
                  <a:gd name="T33" fmla="*/ 142 h 154"/>
                  <a:gd name="T34" fmla="*/ 56 w 106"/>
                  <a:gd name="T35" fmla="*/ 122 h 154"/>
                  <a:gd name="T36" fmla="*/ 57 w 106"/>
                  <a:gd name="T37" fmla="*/ 120 h 154"/>
                  <a:gd name="T38" fmla="*/ 42 w 106"/>
                  <a:gd name="T39" fmla="*/ 52 h 154"/>
                  <a:gd name="T40" fmla="*/ 74 w 106"/>
                  <a:gd name="T41" fmla="*/ 47 h 154"/>
                  <a:gd name="T42" fmla="*/ 71 w 106"/>
                  <a:gd name="T43" fmla="*/ 25 h 154"/>
                  <a:gd name="T44" fmla="*/ 42 w 106"/>
                  <a:gd name="T45" fmla="*/ 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54">
                    <a:moveTo>
                      <a:pt x="57" y="120"/>
                    </a:moveTo>
                    <a:cubicBezTo>
                      <a:pt x="64" y="120"/>
                      <a:pt x="70" y="120"/>
                      <a:pt x="77" y="121"/>
                    </a:cubicBezTo>
                    <a:cubicBezTo>
                      <a:pt x="77" y="103"/>
                      <a:pt x="77" y="85"/>
                      <a:pt x="77" y="68"/>
                    </a:cubicBezTo>
                    <a:cubicBezTo>
                      <a:pt x="65" y="67"/>
                      <a:pt x="54" y="66"/>
                      <a:pt x="39" y="65"/>
                    </a:cubicBezTo>
                    <a:cubicBezTo>
                      <a:pt x="42" y="69"/>
                      <a:pt x="45" y="73"/>
                      <a:pt x="48" y="75"/>
                    </a:cubicBezTo>
                    <a:cubicBezTo>
                      <a:pt x="53" y="78"/>
                      <a:pt x="61" y="78"/>
                      <a:pt x="65" y="81"/>
                    </a:cubicBezTo>
                    <a:cubicBezTo>
                      <a:pt x="68" y="84"/>
                      <a:pt x="68" y="91"/>
                      <a:pt x="69" y="96"/>
                    </a:cubicBezTo>
                    <a:cubicBezTo>
                      <a:pt x="65" y="97"/>
                      <a:pt x="61" y="99"/>
                      <a:pt x="57" y="98"/>
                    </a:cubicBezTo>
                    <a:cubicBezTo>
                      <a:pt x="51" y="97"/>
                      <a:pt x="46" y="94"/>
                      <a:pt x="38" y="91"/>
                    </a:cubicBezTo>
                    <a:cubicBezTo>
                      <a:pt x="36" y="115"/>
                      <a:pt x="30" y="137"/>
                      <a:pt x="13" y="154"/>
                    </a:cubicBezTo>
                    <a:cubicBezTo>
                      <a:pt x="0" y="146"/>
                      <a:pt x="2" y="136"/>
                      <a:pt x="9" y="127"/>
                    </a:cubicBezTo>
                    <a:cubicBezTo>
                      <a:pt x="29" y="104"/>
                      <a:pt x="24" y="75"/>
                      <a:pt x="28" y="47"/>
                    </a:cubicBezTo>
                    <a:cubicBezTo>
                      <a:pt x="28" y="45"/>
                      <a:pt x="23" y="42"/>
                      <a:pt x="20" y="39"/>
                    </a:cubicBezTo>
                    <a:cubicBezTo>
                      <a:pt x="24" y="23"/>
                      <a:pt x="40" y="21"/>
                      <a:pt x="53" y="16"/>
                    </a:cubicBezTo>
                    <a:cubicBezTo>
                      <a:pt x="89" y="0"/>
                      <a:pt x="89" y="0"/>
                      <a:pt x="92" y="38"/>
                    </a:cubicBezTo>
                    <a:cubicBezTo>
                      <a:pt x="95" y="67"/>
                      <a:pt x="100" y="96"/>
                      <a:pt x="104" y="125"/>
                    </a:cubicBezTo>
                    <a:cubicBezTo>
                      <a:pt x="106" y="139"/>
                      <a:pt x="98" y="148"/>
                      <a:pt x="85" y="142"/>
                    </a:cubicBezTo>
                    <a:cubicBezTo>
                      <a:pt x="75" y="137"/>
                      <a:pt x="65" y="129"/>
                      <a:pt x="56" y="122"/>
                    </a:cubicBezTo>
                    <a:cubicBezTo>
                      <a:pt x="56" y="122"/>
                      <a:pt x="56" y="121"/>
                      <a:pt x="57" y="120"/>
                    </a:cubicBezTo>
                    <a:close/>
                    <a:moveTo>
                      <a:pt x="42" y="52"/>
                    </a:moveTo>
                    <a:cubicBezTo>
                      <a:pt x="52" y="51"/>
                      <a:pt x="62" y="49"/>
                      <a:pt x="74" y="47"/>
                    </a:cubicBezTo>
                    <a:cubicBezTo>
                      <a:pt x="73" y="40"/>
                      <a:pt x="72" y="32"/>
                      <a:pt x="71" y="25"/>
                    </a:cubicBezTo>
                    <a:cubicBezTo>
                      <a:pt x="46" y="23"/>
                      <a:pt x="36" y="33"/>
                      <a:pt x="42" y="5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2032000" y="3706813"/>
                <a:ext cx="92075" cy="160337"/>
              </a:xfrm>
              <a:custGeom>
                <a:avLst/>
                <a:gdLst>
                  <a:gd name="T0" fmla="*/ 14 w 50"/>
                  <a:gd name="T1" fmla="*/ 16 h 87"/>
                  <a:gd name="T2" fmla="*/ 39 w 50"/>
                  <a:gd name="T3" fmla="*/ 3 h 87"/>
                  <a:gd name="T4" fmla="*/ 49 w 50"/>
                  <a:gd name="T5" fmla="*/ 22 h 87"/>
                  <a:gd name="T6" fmla="*/ 47 w 50"/>
                  <a:gd name="T7" fmla="*/ 75 h 87"/>
                  <a:gd name="T8" fmla="*/ 46 w 50"/>
                  <a:gd name="T9" fmla="*/ 81 h 87"/>
                  <a:gd name="T10" fmla="*/ 11 w 50"/>
                  <a:gd name="T11" fmla="*/ 86 h 87"/>
                  <a:gd name="T12" fmla="*/ 1 w 50"/>
                  <a:gd name="T13" fmla="*/ 66 h 87"/>
                  <a:gd name="T14" fmla="*/ 3 w 50"/>
                  <a:gd name="T15" fmla="*/ 39 h 87"/>
                  <a:gd name="T16" fmla="*/ 14 w 50"/>
                  <a:gd name="T17" fmla="*/ 31 h 87"/>
                  <a:gd name="T18" fmla="*/ 31 w 50"/>
                  <a:gd name="T19" fmla="*/ 30 h 87"/>
                  <a:gd name="T20" fmla="*/ 33 w 50"/>
                  <a:gd name="T21" fmla="*/ 23 h 87"/>
                  <a:gd name="T22" fmla="*/ 17 w 50"/>
                  <a:gd name="T23" fmla="*/ 17 h 87"/>
                  <a:gd name="T24" fmla="*/ 14 w 50"/>
                  <a:gd name="T25" fmla="*/ 1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87">
                    <a:moveTo>
                      <a:pt x="14" y="16"/>
                    </a:moveTo>
                    <a:cubicBezTo>
                      <a:pt x="19" y="4"/>
                      <a:pt x="29" y="0"/>
                      <a:pt x="39" y="3"/>
                    </a:cubicBezTo>
                    <a:cubicBezTo>
                      <a:pt x="44" y="5"/>
                      <a:pt x="49" y="15"/>
                      <a:pt x="49" y="22"/>
                    </a:cubicBezTo>
                    <a:cubicBezTo>
                      <a:pt x="50" y="39"/>
                      <a:pt x="48" y="57"/>
                      <a:pt x="47" y="75"/>
                    </a:cubicBezTo>
                    <a:cubicBezTo>
                      <a:pt x="47" y="77"/>
                      <a:pt x="47" y="81"/>
                      <a:pt x="46" y="81"/>
                    </a:cubicBezTo>
                    <a:cubicBezTo>
                      <a:pt x="34" y="83"/>
                      <a:pt x="22" y="87"/>
                      <a:pt x="11" y="86"/>
                    </a:cubicBezTo>
                    <a:cubicBezTo>
                      <a:pt x="7" y="86"/>
                      <a:pt x="3" y="73"/>
                      <a:pt x="1" y="66"/>
                    </a:cubicBezTo>
                    <a:cubicBezTo>
                      <a:pt x="0" y="57"/>
                      <a:pt x="1" y="48"/>
                      <a:pt x="3" y="39"/>
                    </a:cubicBezTo>
                    <a:cubicBezTo>
                      <a:pt x="4" y="36"/>
                      <a:pt x="10" y="32"/>
                      <a:pt x="14" y="31"/>
                    </a:cubicBezTo>
                    <a:cubicBezTo>
                      <a:pt x="19" y="29"/>
                      <a:pt x="25" y="31"/>
                      <a:pt x="31" y="30"/>
                    </a:cubicBezTo>
                    <a:cubicBezTo>
                      <a:pt x="32" y="30"/>
                      <a:pt x="33" y="23"/>
                      <a:pt x="33" y="23"/>
                    </a:cubicBezTo>
                    <a:cubicBezTo>
                      <a:pt x="28" y="21"/>
                      <a:pt x="22" y="19"/>
                      <a:pt x="17" y="17"/>
                    </a:cubicBezTo>
                    <a:cubicBezTo>
                      <a:pt x="17" y="17"/>
                      <a:pt x="16" y="17"/>
                      <a:pt x="14" y="16"/>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3565256" y="2755179"/>
              <a:ext cx="361950" cy="314325"/>
              <a:chOff x="1449388" y="2736253"/>
              <a:chExt cx="361950" cy="314325"/>
            </a:xfrm>
          </p:grpSpPr>
          <p:sp>
            <p:nvSpPr>
              <p:cNvPr id="67" name="Freeform 7"/>
              <p:cNvSpPr/>
              <p:nvPr/>
            </p:nvSpPr>
            <p:spPr bwMode="auto">
              <a:xfrm>
                <a:off x="1449388" y="2736253"/>
                <a:ext cx="361950" cy="314325"/>
              </a:xfrm>
              <a:custGeom>
                <a:avLst/>
                <a:gdLst>
                  <a:gd name="T0" fmla="*/ 92 w 196"/>
                  <a:gd name="T1" fmla="*/ 81 h 171"/>
                  <a:gd name="T2" fmla="*/ 100 w 196"/>
                  <a:gd name="T3" fmla="*/ 63 h 171"/>
                  <a:gd name="T4" fmla="*/ 111 w 196"/>
                  <a:gd name="T5" fmla="*/ 58 h 171"/>
                  <a:gd name="T6" fmla="*/ 110 w 196"/>
                  <a:gd name="T7" fmla="*/ 54 h 171"/>
                  <a:gd name="T8" fmla="*/ 97 w 196"/>
                  <a:gd name="T9" fmla="*/ 53 h 171"/>
                  <a:gd name="T10" fmla="*/ 126 w 196"/>
                  <a:gd name="T11" fmla="*/ 0 h 171"/>
                  <a:gd name="T12" fmla="*/ 128 w 196"/>
                  <a:gd name="T13" fmla="*/ 22 h 171"/>
                  <a:gd name="T14" fmla="*/ 139 w 196"/>
                  <a:gd name="T15" fmla="*/ 18 h 171"/>
                  <a:gd name="T16" fmla="*/ 154 w 196"/>
                  <a:gd name="T17" fmla="*/ 19 h 171"/>
                  <a:gd name="T18" fmla="*/ 152 w 196"/>
                  <a:gd name="T19" fmla="*/ 35 h 171"/>
                  <a:gd name="T20" fmla="*/ 134 w 196"/>
                  <a:gd name="T21" fmla="*/ 59 h 171"/>
                  <a:gd name="T22" fmla="*/ 129 w 196"/>
                  <a:gd name="T23" fmla="*/ 68 h 171"/>
                  <a:gd name="T24" fmla="*/ 162 w 196"/>
                  <a:gd name="T25" fmla="*/ 73 h 171"/>
                  <a:gd name="T26" fmla="*/ 176 w 196"/>
                  <a:gd name="T27" fmla="*/ 73 h 171"/>
                  <a:gd name="T28" fmla="*/ 196 w 196"/>
                  <a:gd name="T29" fmla="*/ 80 h 171"/>
                  <a:gd name="T30" fmla="*/ 193 w 196"/>
                  <a:gd name="T31" fmla="*/ 87 h 171"/>
                  <a:gd name="T32" fmla="*/ 166 w 196"/>
                  <a:gd name="T33" fmla="*/ 96 h 171"/>
                  <a:gd name="T34" fmla="*/ 139 w 196"/>
                  <a:gd name="T35" fmla="*/ 87 h 171"/>
                  <a:gd name="T36" fmla="*/ 107 w 196"/>
                  <a:gd name="T37" fmla="*/ 98 h 171"/>
                  <a:gd name="T38" fmla="*/ 70 w 196"/>
                  <a:gd name="T39" fmla="*/ 129 h 171"/>
                  <a:gd name="T40" fmla="*/ 62 w 196"/>
                  <a:gd name="T41" fmla="*/ 144 h 171"/>
                  <a:gd name="T42" fmla="*/ 43 w 196"/>
                  <a:gd name="T43" fmla="*/ 170 h 171"/>
                  <a:gd name="T44" fmla="*/ 23 w 196"/>
                  <a:gd name="T45" fmla="*/ 154 h 171"/>
                  <a:gd name="T46" fmla="*/ 5 w 196"/>
                  <a:gd name="T47" fmla="*/ 166 h 171"/>
                  <a:gd name="T48" fmla="*/ 0 w 196"/>
                  <a:gd name="T49" fmla="*/ 163 h 171"/>
                  <a:gd name="T50" fmla="*/ 6 w 196"/>
                  <a:gd name="T51" fmla="*/ 141 h 171"/>
                  <a:gd name="T52" fmla="*/ 20 w 196"/>
                  <a:gd name="T53" fmla="*/ 114 h 171"/>
                  <a:gd name="T54" fmla="*/ 18 w 196"/>
                  <a:gd name="T55" fmla="*/ 97 h 171"/>
                  <a:gd name="T56" fmla="*/ 22 w 196"/>
                  <a:gd name="T57" fmla="*/ 66 h 171"/>
                  <a:gd name="T58" fmla="*/ 42 w 196"/>
                  <a:gd name="T59" fmla="*/ 25 h 171"/>
                  <a:gd name="T60" fmla="*/ 55 w 196"/>
                  <a:gd name="T61" fmla="*/ 5 h 171"/>
                  <a:gd name="T62" fmla="*/ 69 w 196"/>
                  <a:gd name="T63" fmla="*/ 29 h 171"/>
                  <a:gd name="T64" fmla="*/ 69 w 196"/>
                  <a:gd name="T65" fmla="*/ 35 h 171"/>
                  <a:gd name="T66" fmla="*/ 66 w 196"/>
                  <a:gd name="T67" fmla="*/ 86 h 171"/>
                  <a:gd name="T68" fmla="*/ 69 w 196"/>
                  <a:gd name="T69" fmla="*/ 93 h 171"/>
                  <a:gd name="T70" fmla="*/ 78 w 196"/>
                  <a:gd name="T71" fmla="*/ 93 h 171"/>
                  <a:gd name="T72" fmla="*/ 92 w 196"/>
                  <a:gd name="T73" fmla="*/ 8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171">
                    <a:moveTo>
                      <a:pt x="92" y="81"/>
                    </a:moveTo>
                    <a:cubicBezTo>
                      <a:pt x="84" y="67"/>
                      <a:pt x="84" y="66"/>
                      <a:pt x="100" y="63"/>
                    </a:cubicBezTo>
                    <a:cubicBezTo>
                      <a:pt x="104" y="62"/>
                      <a:pt x="108" y="59"/>
                      <a:pt x="111" y="58"/>
                    </a:cubicBezTo>
                    <a:cubicBezTo>
                      <a:pt x="111" y="56"/>
                      <a:pt x="111" y="55"/>
                      <a:pt x="110" y="54"/>
                    </a:cubicBezTo>
                    <a:cubicBezTo>
                      <a:pt x="106" y="54"/>
                      <a:pt x="101" y="53"/>
                      <a:pt x="97" y="53"/>
                    </a:cubicBezTo>
                    <a:cubicBezTo>
                      <a:pt x="93" y="40"/>
                      <a:pt x="102" y="23"/>
                      <a:pt x="126" y="0"/>
                    </a:cubicBezTo>
                    <a:cubicBezTo>
                      <a:pt x="127" y="8"/>
                      <a:pt x="127" y="14"/>
                      <a:pt x="128" y="22"/>
                    </a:cubicBezTo>
                    <a:cubicBezTo>
                      <a:pt x="131" y="21"/>
                      <a:pt x="135" y="19"/>
                      <a:pt x="139" y="18"/>
                    </a:cubicBezTo>
                    <a:cubicBezTo>
                      <a:pt x="144" y="18"/>
                      <a:pt x="149" y="19"/>
                      <a:pt x="154" y="19"/>
                    </a:cubicBezTo>
                    <a:cubicBezTo>
                      <a:pt x="153" y="24"/>
                      <a:pt x="155" y="31"/>
                      <a:pt x="152" y="35"/>
                    </a:cubicBezTo>
                    <a:cubicBezTo>
                      <a:pt x="147" y="44"/>
                      <a:pt x="140" y="51"/>
                      <a:pt x="134" y="59"/>
                    </a:cubicBezTo>
                    <a:cubicBezTo>
                      <a:pt x="133" y="60"/>
                      <a:pt x="132" y="63"/>
                      <a:pt x="129" y="68"/>
                    </a:cubicBezTo>
                    <a:cubicBezTo>
                      <a:pt x="141" y="70"/>
                      <a:pt x="152" y="72"/>
                      <a:pt x="162" y="73"/>
                    </a:cubicBezTo>
                    <a:cubicBezTo>
                      <a:pt x="167" y="74"/>
                      <a:pt x="171" y="72"/>
                      <a:pt x="176" y="73"/>
                    </a:cubicBezTo>
                    <a:cubicBezTo>
                      <a:pt x="183" y="74"/>
                      <a:pt x="189" y="77"/>
                      <a:pt x="196" y="80"/>
                    </a:cubicBezTo>
                    <a:cubicBezTo>
                      <a:pt x="196" y="80"/>
                      <a:pt x="195" y="86"/>
                      <a:pt x="193" y="87"/>
                    </a:cubicBezTo>
                    <a:cubicBezTo>
                      <a:pt x="185" y="91"/>
                      <a:pt x="179" y="101"/>
                      <a:pt x="166" y="96"/>
                    </a:cubicBezTo>
                    <a:cubicBezTo>
                      <a:pt x="158" y="92"/>
                      <a:pt x="149" y="90"/>
                      <a:pt x="139" y="87"/>
                    </a:cubicBezTo>
                    <a:cubicBezTo>
                      <a:pt x="127" y="84"/>
                      <a:pt x="117" y="88"/>
                      <a:pt x="107" y="98"/>
                    </a:cubicBezTo>
                    <a:cubicBezTo>
                      <a:pt x="96" y="109"/>
                      <a:pt x="82" y="118"/>
                      <a:pt x="70" y="129"/>
                    </a:cubicBezTo>
                    <a:cubicBezTo>
                      <a:pt x="65" y="133"/>
                      <a:pt x="61" y="139"/>
                      <a:pt x="62" y="144"/>
                    </a:cubicBezTo>
                    <a:cubicBezTo>
                      <a:pt x="62" y="159"/>
                      <a:pt x="56" y="169"/>
                      <a:pt x="43" y="170"/>
                    </a:cubicBezTo>
                    <a:cubicBezTo>
                      <a:pt x="37" y="171"/>
                      <a:pt x="30" y="160"/>
                      <a:pt x="23" y="154"/>
                    </a:cubicBezTo>
                    <a:cubicBezTo>
                      <a:pt x="18" y="157"/>
                      <a:pt x="11" y="161"/>
                      <a:pt x="5" y="166"/>
                    </a:cubicBezTo>
                    <a:cubicBezTo>
                      <a:pt x="3" y="165"/>
                      <a:pt x="2" y="164"/>
                      <a:pt x="0" y="163"/>
                    </a:cubicBezTo>
                    <a:cubicBezTo>
                      <a:pt x="2" y="155"/>
                      <a:pt x="3" y="148"/>
                      <a:pt x="6" y="141"/>
                    </a:cubicBezTo>
                    <a:cubicBezTo>
                      <a:pt x="10" y="132"/>
                      <a:pt x="15" y="123"/>
                      <a:pt x="20" y="114"/>
                    </a:cubicBezTo>
                    <a:cubicBezTo>
                      <a:pt x="23" y="108"/>
                      <a:pt x="24" y="104"/>
                      <a:pt x="18" y="97"/>
                    </a:cubicBezTo>
                    <a:cubicBezTo>
                      <a:pt x="7" y="85"/>
                      <a:pt x="8" y="75"/>
                      <a:pt x="22" y="66"/>
                    </a:cubicBezTo>
                    <a:cubicBezTo>
                      <a:pt x="38" y="56"/>
                      <a:pt x="41" y="42"/>
                      <a:pt x="42" y="25"/>
                    </a:cubicBezTo>
                    <a:cubicBezTo>
                      <a:pt x="43" y="17"/>
                      <a:pt x="39" y="3"/>
                      <a:pt x="55" y="5"/>
                    </a:cubicBezTo>
                    <a:cubicBezTo>
                      <a:pt x="68" y="7"/>
                      <a:pt x="72" y="16"/>
                      <a:pt x="69" y="29"/>
                    </a:cubicBezTo>
                    <a:cubicBezTo>
                      <a:pt x="69" y="31"/>
                      <a:pt x="68" y="33"/>
                      <a:pt x="69" y="35"/>
                    </a:cubicBezTo>
                    <a:cubicBezTo>
                      <a:pt x="79" y="52"/>
                      <a:pt x="82" y="70"/>
                      <a:pt x="66" y="86"/>
                    </a:cubicBezTo>
                    <a:cubicBezTo>
                      <a:pt x="65" y="87"/>
                      <a:pt x="67" y="92"/>
                      <a:pt x="69" y="93"/>
                    </a:cubicBezTo>
                    <a:cubicBezTo>
                      <a:pt x="71" y="94"/>
                      <a:pt x="76" y="94"/>
                      <a:pt x="78" y="93"/>
                    </a:cubicBezTo>
                    <a:cubicBezTo>
                      <a:pt x="83" y="90"/>
                      <a:pt x="87" y="85"/>
                      <a:pt x="92" y="8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8"/>
              <p:cNvSpPr/>
              <p:nvPr/>
            </p:nvSpPr>
            <p:spPr bwMode="auto">
              <a:xfrm>
                <a:off x="1604963" y="2921990"/>
                <a:ext cx="141288" cy="119062"/>
              </a:xfrm>
              <a:custGeom>
                <a:avLst/>
                <a:gdLst>
                  <a:gd name="T0" fmla="*/ 49 w 77"/>
                  <a:gd name="T1" fmla="*/ 27 h 65"/>
                  <a:gd name="T2" fmla="*/ 31 w 77"/>
                  <a:gd name="T3" fmla="*/ 49 h 65"/>
                  <a:gd name="T4" fmla="*/ 22 w 77"/>
                  <a:gd name="T5" fmla="*/ 65 h 65"/>
                  <a:gd name="T6" fmla="*/ 8 w 77"/>
                  <a:gd name="T7" fmla="*/ 56 h 65"/>
                  <a:gd name="T8" fmla="*/ 26 w 77"/>
                  <a:gd name="T9" fmla="*/ 16 h 65"/>
                  <a:gd name="T10" fmla="*/ 55 w 77"/>
                  <a:gd name="T11" fmla="*/ 4 h 65"/>
                  <a:gd name="T12" fmla="*/ 72 w 77"/>
                  <a:gd name="T13" fmla="*/ 3 h 65"/>
                  <a:gd name="T14" fmla="*/ 76 w 77"/>
                  <a:gd name="T15" fmla="*/ 20 h 65"/>
                  <a:gd name="T16" fmla="*/ 76 w 77"/>
                  <a:gd name="T17" fmla="*/ 43 h 65"/>
                  <a:gd name="T18" fmla="*/ 68 w 77"/>
                  <a:gd name="T19" fmla="*/ 57 h 65"/>
                  <a:gd name="T20" fmla="*/ 47 w 77"/>
                  <a:gd name="T21" fmla="*/ 57 h 65"/>
                  <a:gd name="T22" fmla="*/ 40 w 77"/>
                  <a:gd name="T23" fmla="*/ 40 h 65"/>
                  <a:gd name="T24" fmla="*/ 49 w 77"/>
                  <a:gd name="T25"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5">
                    <a:moveTo>
                      <a:pt x="49" y="27"/>
                    </a:moveTo>
                    <a:cubicBezTo>
                      <a:pt x="36" y="29"/>
                      <a:pt x="27" y="34"/>
                      <a:pt x="31" y="49"/>
                    </a:cubicBezTo>
                    <a:cubicBezTo>
                      <a:pt x="32" y="54"/>
                      <a:pt x="25" y="60"/>
                      <a:pt x="22" y="65"/>
                    </a:cubicBezTo>
                    <a:cubicBezTo>
                      <a:pt x="17" y="62"/>
                      <a:pt x="10" y="60"/>
                      <a:pt x="8" y="56"/>
                    </a:cubicBezTo>
                    <a:cubicBezTo>
                      <a:pt x="0" y="36"/>
                      <a:pt x="6" y="24"/>
                      <a:pt x="26" y="16"/>
                    </a:cubicBezTo>
                    <a:cubicBezTo>
                      <a:pt x="36" y="13"/>
                      <a:pt x="45" y="7"/>
                      <a:pt x="55" y="4"/>
                    </a:cubicBezTo>
                    <a:cubicBezTo>
                      <a:pt x="60" y="2"/>
                      <a:pt x="69" y="0"/>
                      <a:pt x="72" y="3"/>
                    </a:cubicBezTo>
                    <a:cubicBezTo>
                      <a:pt x="76" y="6"/>
                      <a:pt x="77" y="14"/>
                      <a:pt x="76" y="20"/>
                    </a:cubicBezTo>
                    <a:cubicBezTo>
                      <a:pt x="74" y="28"/>
                      <a:pt x="68" y="35"/>
                      <a:pt x="76" y="43"/>
                    </a:cubicBezTo>
                    <a:cubicBezTo>
                      <a:pt x="77" y="44"/>
                      <a:pt x="72" y="56"/>
                      <a:pt x="68" y="57"/>
                    </a:cubicBezTo>
                    <a:cubicBezTo>
                      <a:pt x="62" y="60"/>
                      <a:pt x="54" y="58"/>
                      <a:pt x="47" y="57"/>
                    </a:cubicBezTo>
                    <a:cubicBezTo>
                      <a:pt x="37" y="55"/>
                      <a:pt x="35" y="49"/>
                      <a:pt x="40" y="40"/>
                    </a:cubicBezTo>
                    <a:cubicBezTo>
                      <a:pt x="43" y="36"/>
                      <a:pt x="46" y="31"/>
                      <a:pt x="49"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4729682" y="2734541"/>
              <a:ext cx="300037" cy="355600"/>
              <a:chOff x="2008188" y="3970338"/>
              <a:chExt cx="300037" cy="355600"/>
            </a:xfrm>
          </p:grpSpPr>
          <p:sp>
            <p:nvSpPr>
              <p:cNvPr id="64" name="Freeform 8"/>
              <p:cNvSpPr/>
              <p:nvPr/>
            </p:nvSpPr>
            <p:spPr bwMode="auto">
              <a:xfrm>
                <a:off x="2008188" y="3970338"/>
                <a:ext cx="280988" cy="355600"/>
              </a:xfrm>
              <a:custGeom>
                <a:avLst/>
                <a:gdLst>
                  <a:gd name="T0" fmla="*/ 70 w 152"/>
                  <a:gd name="T1" fmla="*/ 159 h 194"/>
                  <a:gd name="T2" fmla="*/ 48 w 152"/>
                  <a:gd name="T3" fmla="*/ 163 h 194"/>
                  <a:gd name="T4" fmla="*/ 67 w 152"/>
                  <a:gd name="T5" fmla="*/ 136 h 194"/>
                  <a:gd name="T6" fmla="*/ 56 w 152"/>
                  <a:gd name="T7" fmla="*/ 129 h 194"/>
                  <a:gd name="T8" fmla="*/ 113 w 152"/>
                  <a:gd name="T9" fmla="*/ 97 h 194"/>
                  <a:gd name="T10" fmla="*/ 111 w 152"/>
                  <a:gd name="T11" fmla="*/ 92 h 194"/>
                  <a:gd name="T12" fmla="*/ 84 w 152"/>
                  <a:gd name="T13" fmla="*/ 104 h 194"/>
                  <a:gd name="T14" fmla="*/ 54 w 152"/>
                  <a:gd name="T15" fmla="*/ 95 h 194"/>
                  <a:gd name="T16" fmla="*/ 46 w 152"/>
                  <a:gd name="T17" fmla="*/ 88 h 194"/>
                  <a:gd name="T18" fmla="*/ 40 w 152"/>
                  <a:gd name="T19" fmla="*/ 116 h 194"/>
                  <a:gd name="T20" fmla="*/ 40 w 152"/>
                  <a:gd name="T21" fmla="*/ 176 h 194"/>
                  <a:gd name="T22" fmla="*/ 33 w 152"/>
                  <a:gd name="T23" fmla="*/ 185 h 194"/>
                  <a:gd name="T24" fmla="*/ 12 w 152"/>
                  <a:gd name="T25" fmla="*/ 176 h 194"/>
                  <a:gd name="T26" fmla="*/ 12 w 152"/>
                  <a:gd name="T27" fmla="*/ 152 h 194"/>
                  <a:gd name="T28" fmla="*/ 2 w 152"/>
                  <a:gd name="T29" fmla="*/ 126 h 194"/>
                  <a:gd name="T30" fmla="*/ 2 w 152"/>
                  <a:gd name="T31" fmla="*/ 113 h 194"/>
                  <a:gd name="T32" fmla="*/ 24 w 152"/>
                  <a:gd name="T33" fmla="*/ 83 h 194"/>
                  <a:gd name="T34" fmla="*/ 6 w 152"/>
                  <a:gd name="T35" fmla="*/ 76 h 194"/>
                  <a:gd name="T36" fmla="*/ 40 w 152"/>
                  <a:gd name="T37" fmla="*/ 24 h 194"/>
                  <a:gd name="T38" fmla="*/ 46 w 152"/>
                  <a:gd name="T39" fmla="*/ 22 h 194"/>
                  <a:gd name="T40" fmla="*/ 51 w 152"/>
                  <a:gd name="T41" fmla="*/ 30 h 194"/>
                  <a:gd name="T42" fmla="*/ 45 w 152"/>
                  <a:gd name="T43" fmla="*/ 49 h 194"/>
                  <a:gd name="T44" fmla="*/ 56 w 152"/>
                  <a:gd name="T45" fmla="*/ 65 h 194"/>
                  <a:gd name="T46" fmla="*/ 54 w 152"/>
                  <a:gd name="T47" fmla="*/ 84 h 194"/>
                  <a:gd name="T48" fmla="*/ 58 w 152"/>
                  <a:gd name="T49" fmla="*/ 86 h 194"/>
                  <a:gd name="T50" fmla="*/ 76 w 152"/>
                  <a:gd name="T51" fmla="*/ 62 h 194"/>
                  <a:gd name="T52" fmla="*/ 59 w 152"/>
                  <a:gd name="T53" fmla="*/ 58 h 194"/>
                  <a:gd name="T54" fmla="*/ 91 w 152"/>
                  <a:gd name="T55" fmla="*/ 3 h 194"/>
                  <a:gd name="T56" fmla="*/ 113 w 152"/>
                  <a:gd name="T57" fmla="*/ 28 h 194"/>
                  <a:gd name="T58" fmla="*/ 123 w 152"/>
                  <a:gd name="T59" fmla="*/ 31 h 194"/>
                  <a:gd name="T60" fmla="*/ 125 w 152"/>
                  <a:gd name="T61" fmla="*/ 35 h 194"/>
                  <a:gd name="T62" fmla="*/ 101 w 152"/>
                  <a:gd name="T63" fmla="*/ 51 h 194"/>
                  <a:gd name="T64" fmla="*/ 134 w 152"/>
                  <a:gd name="T65" fmla="*/ 57 h 194"/>
                  <a:gd name="T66" fmla="*/ 142 w 152"/>
                  <a:gd name="T67" fmla="*/ 78 h 194"/>
                  <a:gd name="T68" fmla="*/ 140 w 152"/>
                  <a:gd name="T69" fmla="*/ 88 h 194"/>
                  <a:gd name="T70" fmla="*/ 136 w 152"/>
                  <a:gd name="T71" fmla="*/ 98 h 194"/>
                  <a:gd name="T72" fmla="*/ 108 w 152"/>
                  <a:gd name="T73" fmla="*/ 113 h 194"/>
                  <a:gd name="T74" fmla="*/ 78 w 152"/>
                  <a:gd name="T75" fmla="*/ 131 h 194"/>
                  <a:gd name="T76" fmla="*/ 103 w 152"/>
                  <a:gd name="T77" fmla="*/ 171 h 194"/>
                  <a:gd name="T78" fmla="*/ 134 w 152"/>
                  <a:gd name="T79" fmla="*/ 160 h 194"/>
                  <a:gd name="T80" fmla="*/ 143 w 152"/>
                  <a:gd name="T81" fmla="*/ 159 h 194"/>
                  <a:gd name="T82" fmla="*/ 148 w 152"/>
                  <a:gd name="T83" fmla="*/ 169 h 194"/>
                  <a:gd name="T84" fmla="*/ 132 w 152"/>
                  <a:gd name="T85" fmla="*/ 185 h 194"/>
                  <a:gd name="T86" fmla="*/ 70 w 152"/>
                  <a:gd name="T87" fmla="*/ 15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194">
                    <a:moveTo>
                      <a:pt x="70" y="159"/>
                    </a:moveTo>
                    <a:cubicBezTo>
                      <a:pt x="65" y="172"/>
                      <a:pt x="58" y="175"/>
                      <a:pt x="48" y="163"/>
                    </a:cubicBezTo>
                    <a:cubicBezTo>
                      <a:pt x="54" y="154"/>
                      <a:pt x="60" y="146"/>
                      <a:pt x="67" y="136"/>
                    </a:cubicBezTo>
                    <a:cubicBezTo>
                      <a:pt x="64" y="134"/>
                      <a:pt x="61" y="132"/>
                      <a:pt x="56" y="129"/>
                    </a:cubicBezTo>
                    <a:cubicBezTo>
                      <a:pt x="76" y="118"/>
                      <a:pt x="94" y="107"/>
                      <a:pt x="113" y="97"/>
                    </a:cubicBezTo>
                    <a:cubicBezTo>
                      <a:pt x="112" y="95"/>
                      <a:pt x="111" y="94"/>
                      <a:pt x="111" y="92"/>
                    </a:cubicBezTo>
                    <a:cubicBezTo>
                      <a:pt x="102" y="96"/>
                      <a:pt x="92" y="99"/>
                      <a:pt x="84" y="104"/>
                    </a:cubicBezTo>
                    <a:cubicBezTo>
                      <a:pt x="64" y="114"/>
                      <a:pt x="64" y="115"/>
                      <a:pt x="54" y="95"/>
                    </a:cubicBezTo>
                    <a:cubicBezTo>
                      <a:pt x="53" y="93"/>
                      <a:pt x="52" y="91"/>
                      <a:pt x="46" y="88"/>
                    </a:cubicBezTo>
                    <a:cubicBezTo>
                      <a:pt x="44" y="97"/>
                      <a:pt x="40" y="106"/>
                      <a:pt x="40" y="116"/>
                    </a:cubicBezTo>
                    <a:cubicBezTo>
                      <a:pt x="39" y="136"/>
                      <a:pt x="41" y="156"/>
                      <a:pt x="40" y="176"/>
                    </a:cubicBezTo>
                    <a:cubicBezTo>
                      <a:pt x="40" y="179"/>
                      <a:pt x="34" y="186"/>
                      <a:pt x="33" y="185"/>
                    </a:cubicBezTo>
                    <a:cubicBezTo>
                      <a:pt x="26" y="182"/>
                      <a:pt x="13" y="191"/>
                      <a:pt x="12" y="176"/>
                    </a:cubicBezTo>
                    <a:cubicBezTo>
                      <a:pt x="11" y="168"/>
                      <a:pt x="12" y="160"/>
                      <a:pt x="12" y="152"/>
                    </a:cubicBezTo>
                    <a:cubicBezTo>
                      <a:pt x="13" y="142"/>
                      <a:pt x="15" y="131"/>
                      <a:pt x="2" y="126"/>
                    </a:cubicBezTo>
                    <a:cubicBezTo>
                      <a:pt x="1" y="125"/>
                      <a:pt x="0" y="116"/>
                      <a:pt x="2" y="113"/>
                    </a:cubicBezTo>
                    <a:cubicBezTo>
                      <a:pt x="8" y="103"/>
                      <a:pt x="16" y="93"/>
                      <a:pt x="24" y="83"/>
                    </a:cubicBezTo>
                    <a:cubicBezTo>
                      <a:pt x="18" y="80"/>
                      <a:pt x="12" y="78"/>
                      <a:pt x="6" y="76"/>
                    </a:cubicBezTo>
                    <a:cubicBezTo>
                      <a:pt x="18" y="58"/>
                      <a:pt x="29" y="41"/>
                      <a:pt x="40" y="24"/>
                    </a:cubicBezTo>
                    <a:cubicBezTo>
                      <a:pt x="41" y="23"/>
                      <a:pt x="46" y="21"/>
                      <a:pt x="46" y="22"/>
                    </a:cubicBezTo>
                    <a:cubicBezTo>
                      <a:pt x="48" y="24"/>
                      <a:pt x="51" y="27"/>
                      <a:pt x="51" y="30"/>
                    </a:cubicBezTo>
                    <a:cubicBezTo>
                      <a:pt x="49" y="37"/>
                      <a:pt x="45" y="45"/>
                      <a:pt x="45" y="49"/>
                    </a:cubicBezTo>
                    <a:cubicBezTo>
                      <a:pt x="49" y="54"/>
                      <a:pt x="54" y="59"/>
                      <a:pt x="56" y="65"/>
                    </a:cubicBezTo>
                    <a:cubicBezTo>
                      <a:pt x="57" y="71"/>
                      <a:pt x="55" y="78"/>
                      <a:pt x="54" y="84"/>
                    </a:cubicBezTo>
                    <a:cubicBezTo>
                      <a:pt x="55" y="85"/>
                      <a:pt x="57" y="85"/>
                      <a:pt x="58" y="86"/>
                    </a:cubicBezTo>
                    <a:cubicBezTo>
                      <a:pt x="64" y="78"/>
                      <a:pt x="69" y="71"/>
                      <a:pt x="76" y="62"/>
                    </a:cubicBezTo>
                    <a:cubicBezTo>
                      <a:pt x="68" y="60"/>
                      <a:pt x="64" y="59"/>
                      <a:pt x="59" y="58"/>
                    </a:cubicBezTo>
                    <a:cubicBezTo>
                      <a:pt x="86" y="48"/>
                      <a:pt x="92" y="27"/>
                      <a:pt x="91" y="3"/>
                    </a:cubicBezTo>
                    <a:cubicBezTo>
                      <a:pt x="108" y="0"/>
                      <a:pt x="115" y="9"/>
                      <a:pt x="113" y="28"/>
                    </a:cubicBezTo>
                    <a:cubicBezTo>
                      <a:pt x="116" y="29"/>
                      <a:pt x="120" y="30"/>
                      <a:pt x="123" y="31"/>
                    </a:cubicBezTo>
                    <a:cubicBezTo>
                      <a:pt x="124" y="33"/>
                      <a:pt x="124" y="34"/>
                      <a:pt x="125" y="35"/>
                    </a:cubicBezTo>
                    <a:cubicBezTo>
                      <a:pt x="117" y="41"/>
                      <a:pt x="109" y="46"/>
                      <a:pt x="101" y="51"/>
                    </a:cubicBezTo>
                    <a:cubicBezTo>
                      <a:pt x="112" y="53"/>
                      <a:pt x="123" y="54"/>
                      <a:pt x="134" y="57"/>
                    </a:cubicBezTo>
                    <a:cubicBezTo>
                      <a:pt x="144" y="60"/>
                      <a:pt x="152" y="66"/>
                      <a:pt x="142" y="78"/>
                    </a:cubicBezTo>
                    <a:cubicBezTo>
                      <a:pt x="141" y="80"/>
                      <a:pt x="141" y="85"/>
                      <a:pt x="140" y="88"/>
                    </a:cubicBezTo>
                    <a:cubicBezTo>
                      <a:pt x="139" y="92"/>
                      <a:pt x="136" y="99"/>
                      <a:pt x="136" y="98"/>
                    </a:cubicBezTo>
                    <a:cubicBezTo>
                      <a:pt x="122" y="95"/>
                      <a:pt x="120" y="111"/>
                      <a:pt x="108" y="113"/>
                    </a:cubicBezTo>
                    <a:cubicBezTo>
                      <a:pt x="97" y="115"/>
                      <a:pt x="85" y="122"/>
                      <a:pt x="78" y="131"/>
                    </a:cubicBezTo>
                    <a:cubicBezTo>
                      <a:pt x="69" y="145"/>
                      <a:pt x="85" y="168"/>
                      <a:pt x="103" y="171"/>
                    </a:cubicBezTo>
                    <a:cubicBezTo>
                      <a:pt x="114" y="173"/>
                      <a:pt x="129" y="178"/>
                      <a:pt x="134" y="160"/>
                    </a:cubicBezTo>
                    <a:cubicBezTo>
                      <a:pt x="135" y="159"/>
                      <a:pt x="141" y="157"/>
                      <a:pt x="143" y="159"/>
                    </a:cubicBezTo>
                    <a:cubicBezTo>
                      <a:pt x="145" y="161"/>
                      <a:pt x="149" y="167"/>
                      <a:pt x="148" y="169"/>
                    </a:cubicBezTo>
                    <a:cubicBezTo>
                      <a:pt x="144" y="175"/>
                      <a:pt x="138" y="184"/>
                      <a:pt x="132" y="185"/>
                    </a:cubicBezTo>
                    <a:cubicBezTo>
                      <a:pt x="101" y="194"/>
                      <a:pt x="87" y="187"/>
                      <a:pt x="70" y="15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
              <p:cNvSpPr/>
              <p:nvPr/>
            </p:nvSpPr>
            <p:spPr bwMode="auto">
              <a:xfrm>
                <a:off x="2241550" y="4183063"/>
                <a:ext cx="66675" cy="42862"/>
              </a:xfrm>
              <a:custGeom>
                <a:avLst/>
                <a:gdLst>
                  <a:gd name="T0" fmla="*/ 0 w 36"/>
                  <a:gd name="T1" fmla="*/ 13 h 23"/>
                  <a:gd name="T2" fmla="*/ 25 w 36"/>
                  <a:gd name="T3" fmla="*/ 3 h 23"/>
                  <a:gd name="T4" fmla="*/ 32 w 36"/>
                  <a:gd name="T5" fmla="*/ 19 h 23"/>
                  <a:gd name="T6" fmla="*/ 18 w 36"/>
                  <a:gd name="T7" fmla="*/ 22 h 23"/>
                  <a:gd name="T8" fmla="*/ 0 w 36"/>
                  <a:gd name="T9" fmla="*/ 13 h 23"/>
                </a:gdLst>
                <a:ahLst/>
                <a:cxnLst>
                  <a:cxn ang="0">
                    <a:pos x="T0" y="T1"/>
                  </a:cxn>
                  <a:cxn ang="0">
                    <a:pos x="T2" y="T3"/>
                  </a:cxn>
                  <a:cxn ang="0">
                    <a:pos x="T4" y="T5"/>
                  </a:cxn>
                  <a:cxn ang="0">
                    <a:pos x="T6" y="T7"/>
                  </a:cxn>
                  <a:cxn ang="0">
                    <a:pos x="T8" y="T9"/>
                  </a:cxn>
                </a:cxnLst>
                <a:rect l="0" t="0" r="r" b="b"/>
                <a:pathLst>
                  <a:path w="36" h="23">
                    <a:moveTo>
                      <a:pt x="0" y="13"/>
                    </a:moveTo>
                    <a:cubicBezTo>
                      <a:pt x="5" y="1"/>
                      <a:pt x="14" y="0"/>
                      <a:pt x="25" y="3"/>
                    </a:cubicBezTo>
                    <a:cubicBezTo>
                      <a:pt x="33" y="5"/>
                      <a:pt x="36" y="12"/>
                      <a:pt x="32" y="19"/>
                    </a:cubicBezTo>
                    <a:cubicBezTo>
                      <a:pt x="30" y="22"/>
                      <a:pt x="23" y="23"/>
                      <a:pt x="18" y="22"/>
                    </a:cubicBezTo>
                    <a:cubicBezTo>
                      <a:pt x="12" y="21"/>
                      <a:pt x="6" y="17"/>
                      <a:pt x="0" y="1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
              <p:cNvSpPr/>
              <p:nvPr/>
            </p:nvSpPr>
            <p:spPr bwMode="auto">
              <a:xfrm>
                <a:off x="2165350" y="4214813"/>
                <a:ext cx="53975" cy="38100"/>
              </a:xfrm>
              <a:custGeom>
                <a:avLst/>
                <a:gdLst>
                  <a:gd name="T0" fmla="*/ 0 w 29"/>
                  <a:gd name="T1" fmla="*/ 11 h 21"/>
                  <a:gd name="T2" fmla="*/ 29 w 29"/>
                  <a:gd name="T3" fmla="*/ 0 h 21"/>
                  <a:gd name="T4" fmla="*/ 0 w 29"/>
                  <a:gd name="T5" fmla="*/ 11 h 21"/>
                </a:gdLst>
                <a:ahLst/>
                <a:cxnLst>
                  <a:cxn ang="0">
                    <a:pos x="T0" y="T1"/>
                  </a:cxn>
                  <a:cxn ang="0">
                    <a:pos x="T2" y="T3"/>
                  </a:cxn>
                  <a:cxn ang="0">
                    <a:pos x="T4" y="T5"/>
                  </a:cxn>
                </a:cxnLst>
                <a:rect l="0" t="0" r="r" b="b"/>
                <a:pathLst>
                  <a:path w="29" h="21">
                    <a:moveTo>
                      <a:pt x="0" y="11"/>
                    </a:moveTo>
                    <a:cubicBezTo>
                      <a:pt x="7" y="0"/>
                      <a:pt x="18" y="0"/>
                      <a:pt x="29" y="0"/>
                    </a:cubicBezTo>
                    <a:cubicBezTo>
                      <a:pt x="24" y="19"/>
                      <a:pt x="21" y="21"/>
                      <a:pt x="0"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91" name="图片占位符 90"/>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accent3"/>
              </a:solidFill>
              <a:cs typeface="+mn-ea"/>
              <a:sym typeface="+mn-lt"/>
            </a:endParaRPr>
          </a:p>
        </p:txBody>
      </p:sp>
      <p:sp>
        <p:nvSpPr>
          <p:cNvPr id="92" name="标题 1"/>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p:cNvSpPr>
            <a:spLocks noGrp="1"/>
          </p:cNvSpPr>
          <p:nvPr>
            <p:ph type="body" sz="quarter" idx="10" hasCustomPrompt="1"/>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userDrawn="1"/>
        </p:nvSpPr>
        <p:spPr>
          <a:xfrm>
            <a:off x="2269956" y="766678"/>
            <a:ext cx="524044" cy="52404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10560050" y="4725472"/>
            <a:ext cx="387350" cy="38735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9200282" y="6768666"/>
            <a:ext cx="178668" cy="1786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4" name="Freeform 8"/>
          <p:cNvSpPr>
            <a:spLocks noEditPoints="1"/>
          </p:cNvSpPr>
          <p:nvPr/>
        </p:nvSpPr>
        <p:spPr bwMode="auto">
          <a:xfrm>
            <a:off x="-3467659"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 name="Freeform 10"/>
          <p:cNvSpPr>
            <a:spLocks noEditPoints="1"/>
          </p:cNvSpPr>
          <p:nvPr/>
        </p:nvSpPr>
        <p:spPr bwMode="auto">
          <a:xfrm>
            <a:off x="-2424428"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 name="Freeform 11"/>
          <p:cNvSpPr>
            <a:spLocks noEditPoints="1"/>
          </p:cNvSpPr>
          <p:nvPr/>
        </p:nvSpPr>
        <p:spPr bwMode="auto">
          <a:xfrm>
            <a:off x="-1906291"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 name="Freeform 12"/>
          <p:cNvSpPr/>
          <p:nvPr/>
        </p:nvSpPr>
        <p:spPr bwMode="auto">
          <a:xfrm>
            <a:off x="-275372"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 name="Freeform 13"/>
          <p:cNvSpPr>
            <a:spLocks noEditPoints="1"/>
          </p:cNvSpPr>
          <p:nvPr/>
        </p:nvSpPr>
        <p:spPr bwMode="auto">
          <a:xfrm>
            <a:off x="-2977341"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9" name="Freeform 14"/>
          <p:cNvSpPr>
            <a:spLocks noEditPoints="1"/>
          </p:cNvSpPr>
          <p:nvPr/>
        </p:nvSpPr>
        <p:spPr bwMode="auto">
          <a:xfrm>
            <a:off x="2325749"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0" name="Freeform 15"/>
          <p:cNvSpPr>
            <a:spLocks noEditPoints="1"/>
          </p:cNvSpPr>
          <p:nvPr/>
        </p:nvSpPr>
        <p:spPr bwMode="auto">
          <a:xfrm>
            <a:off x="-4133"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1" name="Freeform 16"/>
          <p:cNvSpPr>
            <a:spLocks noEditPoints="1"/>
          </p:cNvSpPr>
          <p:nvPr/>
        </p:nvSpPr>
        <p:spPr bwMode="auto">
          <a:xfrm>
            <a:off x="-859581"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2" name="Freeform 17"/>
          <p:cNvSpPr/>
          <p:nvPr/>
        </p:nvSpPr>
        <p:spPr bwMode="auto">
          <a:xfrm>
            <a:off x="-2174052"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3" name="Freeform 18"/>
          <p:cNvSpPr/>
          <p:nvPr/>
        </p:nvSpPr>
        <p:spPr bwMode="auto">
          <a:xfrm>
            <a:off x="2471802"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4" name="Freeform 19"/>
          <p:cNvSpPr/>
          <p:nvPr/>
        </p:nvSpPr>
        <p:spPr bwMode="auto">
          <a:xfrm>
            <a:off x="2158832"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5" name="Freeform 20"/>
          <p:cNvSpPr/>
          <p:nvPr/>
        </p:nvSpPr>
        <p:spPr bwMode="auto">
          <a:xfrm>
            <a:off x="-2507887"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6" name="Freeform 21"/>
          <p:cNvSpPr/>
          <p:nvPr/>
        </p:nvSpPr>
        <p:spPr bwMode="auto">
          <a:xfrm>
            <a:off x="-296237"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7" name="Freeform 22"/>
          <p:cNvSpPr/>
          <p:nvPr/>
        </p:nvSpPr>
        <p:spPr bwMode="auto">
          <a:xfrm>
            <a:off x="1588533"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8" name="Freeform 23"/>
          <p:cNvSpPr/>
          <p:nvPr/>
        </p:nvSpPr>
        <p:spPr bwMode="auto">
          <a:xfrm>
            <a:off x="1261654"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19" name="Freeform 24"/>
          <p:cNvSpPr/>
          <p:nvPr/>
        </p:nvSpPr>
        <p:spPr bwMode="auto">
          <a:xfrm>
            <a:off x="-2726966"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0" name="Freeform 25"/>
          <p:cNvSpPr/>
          <p:nvPr/>
        </p:nvSpPr>
        <p:spPr bwMode="auto">
          <a:xfrm>
            <a:off x="1421617"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1" name="Freeform 26"/>
          <p:cNvSpPr>
            <a:spLocks noEditPoints="1"/>
          </p:cNvSpPr>
          <p:nvPr/>
        </p:nvSpPr>
        <p:spPr bwMode="auto">
          <a:xfrm>
            <a:off x="764380"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2" name="Freeform 27"/>
          <p:cNvSpPr/>
          <p:nvPr/>
        </p:nvSpPr>
        <p:spPr bwMode="auto">
          <a:xfrm>
            <a:off x="2106670"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3" name="Freeform 28"/>
          <p:cNvSpPr/>
          <p:nvPr/>
        </p:nvSpPr>
        <p:spPr bwMode="auto">
          <a:xfrm>
            <a:off x="-1812399"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4" name="Freeform 29"/>
          <p:cNvSpPr/>
          <p:nvPr/>
        </p:nvSpPr>
        <p:spPr bwMode="auto">
          <a:xfrm>
            <a:off x="1901502"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5" name="Freeform 30"/>
          <p:cNvSpPr/>
          <p:nvPr/>
        </p:nvSpPr>
        <p:spPr bwMode="auto">
          <a:xfrm>
            <a:off x="1407707"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6" name="Freeform 31"/>
          <p:cNvSpPr/>
          <p:nvPr/>
        </p:nvSpPr>
        <p:spPr bwMode="auto">
          <a:xfrm>
            <a:off x="1014755"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7" name="Freeform 32"/>
          <p:cNvSpPr/>
          <p:nvPr/>
        </p:nvSpPr>
        <p:spPr bwMode="auto">
          <a:xfrm>
            <a:off x="2318794"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8" name="Freeform 33"/>
          <p:cNvSpPr>
            <a:spLocks noEditPoints="1"/>
          </p:cNvSpPr>
          <p:nvPr/>
        </p:nvSpPr>
        <p:spPr bwMode="auto">
          <a:xfrm>
            <a:off x="-1395107"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29" name="Freeform 34"/>
          <p:cNvSpPr/>
          <p:nvPr/>
        </p:nvSpPr>
        <p:spPr bwMode="auto">
          <a:xfrm>
            <a:off x="-2859109"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0" name="Freeform 35"/>
          <p:cNvSpPr/>
          <p:nvPr/>
        </p:nvSpPr>
        <p:spPr bwMode="auto">
          <a:xfrm>
            <a:off x="-1116912"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1" name="Freeform 36"/>
          <p:cNvSpPr/>
          <p:nvPr/>
        </p:nvSpPr>
        <p:spPr bwMode="auto">
          <a:xfrm>
            <a:off x="1612874"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2" name="Freeform 37"/>
          <p:cNvSpPr/>
          <p:nvPr/>
        </p:nvSpPr>
        <p:spPr bwMode="auto">
          <a:xfrm>
            <a:off x="2843886"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3" name="Freeform 38"/>
          <p:cNvSpPr/>
          <p:nvPr/>
        </p:nvSpPr>
        <p:spPr bwMode="auto">
          <a:xfrm>
            <a:off x="1790224"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4" name="Freeform 44"/>
          <p:cNvSpPr/>
          <p:nvPr/>
        </p:nvSpPr>
        <p:spPr bwMode="auto">
          <a:xfrm>
            <a:off x="82802"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5" name="Freeform 49"/>
          <p:cNvSpPr>
            <a:spLocks noEditPoints="1"/>
          </p:cNvSpPr>
          <p:nvPr/>
        </p:nvSpPr>
        <p:spPr bwMode="auto">
          <a:xfrm>
            <a:off x="-2299241"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6" name="Freeform 50"/>
          <p:cNvSpPr/>
          <p:nvPr/>
        </p:nvSpPr>
        <p:spPr bwMode="auto">
          <a:xfrm>
            <a:off x="-1655915"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7" name="Freeform 52"/>
          <p:cNvSpPr>
            <a:spLocks noEditPoints="1"/>
          </p:cNvSpPr>
          <p:nvPr/>
        </p:nvSpPr>
        <p:spPr bwMode="auto">
          <a:xfrm>
            <a:off x="-480542"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8" name="Freeform 53"/>
          <p:cNvSpPr/>
          <p:nvPr/>
        </p:nvSpPr>
        <p:spPr bwMode="auto">
          <a:xfrm>
            <a:off x="-786556"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39" name="Freeform 54"/>
          <p:cNvSpPr/>
          <p:nvPr/>
        </p:nvSpPr>
        <p:spPr bwMode="auto">
          <a:xfrm>
            <a:off x="-219733"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0" name="Freeform 55"/>
          <p:cNvSpPr/>
          <p:nvPr/>
        </p:nvSpPr>
        <p:spPr bwMode="auto">
          <a:xfrm>
            <a:off x="472276"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1" name="Freeform 56"/>
          <p:cNvSpPr/>
          <p:nvPr/>
        </p:nvSpPr>
        <p:spPr bwMode="auto">
          <a:xfrm>
            <a:off x="531393"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2" name="Freeform 57"/>
          <p:cNvSpPr/>
          <p:nvPr/>
        </p:nvSpPr>
        <p:spPr bwMode="auto">
          <a:xfrm>
            <a:off x="-98025"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3" name="Freeform 58"/>
          <p:cNvSpPr/>
          <p:nvPr/>
        </p:nvSpPr>
        <p:spPr bwMode="auto">
          <a:xfrm>
            <a:off x="-842196"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grpSp>
        <p:nvGrpSpPr>
          <p:cNvPr id="2" name="组合 1"/>
          <p:cNvGrpSpPr/>
          <p:nvPr userDrawn="1"/>
        </p:nvGrpSpPr>
        <p:grpSpPr>
          <a:xfrm>
            <a:off x="8709074" y="-17139"/>
            <a:ext cx="6920098" cy="6892278"/>
            <a:chOff x="8709074" y="-17139"/>
            <a:chExt cx="6920098" cy="6892278"/>
          </a:xfrm>
        </p:grpSpPr>
        <p:sp>
          <p:nvSpPr>
            <p:cNvPr id="45" name="Freeform 8"/>
            <p:cNvSpPr>
              <a:spLocks noEditPoints="1"/>
            </p:cNvSpPr>
            <p:nvPr/>
          </p:nvSpPr>
          <p:spPr bwMode="auto">
            <a:xfrm>
              <a:off x="8709074"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9752305"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7" name="Freeform 11"/>
            <p:cNvSpPr>
              <a:spLocks noEditPoints="1"/>
            </p:cNvSpPr>
            <p:nvPr/>
          </p:nvSpPr>
          <p:spPr bwMode="auto">
            <a:xfrm>
              <a:off x="10270442"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8" name="Freeform 12"/>
            <p:cNvSpPr/>
            <p:nvPr/>
          </p:nvSpPr>
          <p:spPr bwMode="auto">
            <a:xfrm>
              <a:off x="11901361"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49" name="Freeform 13"/>
            <p:cNvSpPr>
              <a:spLocks noEditPoints="1"/>
            </p:cNvSpPr>
            <p:nvPr/>
          </p:nvSpPr>
          <p:spPr bwMode="auto">
            <a:xfrm>
              <a:off x="9199392"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0" name="Freeform 14"/>
            <p:cNvSpPr>
              <a:spLocks noEditPoints="1"/>
            </p:cNvSpPr>
            <p:nvPr/>
          </p:nvSpPr>
          <p:spPr bwMode="auto">
            <a:xfrm>
              <a:off x="14502482"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1" name="Freeform 15"/>
            <p:cNvSpPr>
              <a:spLocks noEditPoints="1"/>
            </p:cNvSpPr>
            <p:nvPr/>
          </p:nvSpPr>
          <p:spPr bwMode="auto">
            <a:xfrm>
              <a:off x="12172600"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2" name="Freeform 16"/>
            <p:cNvSpPr>
              <a:spLocks noEditPoints="1"/>
            </p:cNvSpPr>
            <p:nvPr/>
          </p:nvSpPr>
          <p:spPr bwMode="auto">
            <a:xfrm>
              <a:off x="11317152"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3" name="Freeform 17"/>
            <p:cNvSpPr/>
            <p:nvPr/>
          </p:nvSpPr>
          <p:spPr bwMode="auto">
            <a:xfrm>
              <a:off x="10002681"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4" name="Freeform 18"/>
            <p:cNvSpPr/>
            <p:nvPr/>
          </p:nvSpPr>
          <p:spPr bwMode="auto">
            <a:xfrm>
              <a:off x="14648535"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5" name="Freeform 19"/>
            <p:cNvSpPr/>
            <p:nvPr/>
          </p:nvSpPr>
          <p:spPr bwMode="auto">
            <a:xfrm>
              <a:off x="14335565"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6" name="Freeform 20"/>
            <p:cNvSpPr/>
            <p:nvPr/>
          </p:nvSpPr>
          <p:spPr bwMode="auto">
            <a:xfrm>
              <a:off x="9668846"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7" name="Freeform 21"/>
            <p:cNvSpPr/>
            <p:nvPr/>
          </p:nvSpPr>
          <p:spPr bwMode="auto">
            <a:xfrm>
              <a:off x="11880496"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8" name="Freeform 22"/>
            <p:cNvSpPr/>
            <p:nvPr/>
          </p:nvSpPr>
          <p:spPr bwMode="auto">
            <a:xfrm>
              <a:off x="13765266"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59" name="Freeform 23"/>
            <p:cNvSpPr/>
            <p:nvPr/>
          </p:nvSpPr>
          <p:spPr bwMode="auto">
            <a:xfrm>
              <a:off x="13438387"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0" name="Freeform 24"/>
            <p:cNvSpPr/>
            <p:nvPr/>
          </p:nvSpPr>
          <p:spPr bwMode="auto">
            <a:xfrm>
              <a:off x="9449767"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1" name="Freeform 25"/>
            <p:cNvSpPr/>
            <p:nvPr/>
          </p:nvSpPr>
          <p:spPr bwMode="auto">
            <a:xfrm>
              <a:off x="13598350"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2" name="Freeform 26"/>
            <p:cNvSpPr>
              <a:spLocks noEditPoints="1"/>
            </p:cNvSpPr>
            <p:nvPr/>
          </p:nvSpPr>
          <p:spPr bwMode="auto">
            <a:xfrm>
              <a:off x="12941113"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3" name="Freeform 27"/>
            <p:cNvSpPr/>
            <p:nvPr/>
          </p:nvSpPr>
          <p:spPr bwMode="auto">
            <a:xfrm>
              <a:off x="14283403"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4" name="Freeform 28"/>
            <p:cNvSpPr/>
            <p:nvPr/>
          </p:nvSpPr>
          <p:spPr bwMode="auto">
            <a:xfrm>
              <a:off x="10364334"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5" name="Freeform 29"/>
            <p:cNvSpPr/>
            <p:nvPr/>
          </p:nvSpPr>
          <p:spPr bwMode="auto">
            <a:xfrm>
              <a:off x="14078235"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6" name="Freeform 30"/>
            <p:cNvSpPr/>
            <p:nvPr/>
          </p:nvSpPr>
          <p:spPr bwMode="auto">
            <a:xfrm>
              <a:off x="13584440"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7" name="Freeform 31"/>
            <p:cNvSpPr/>
            <p:nvPr/>
          </p:nvSpPr>
          <p:spPr bwMode="auto">
            <a:xfrm>
              <a:off x="13191488"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8" name="Freeform 32"/>
            <p:cNvSpPr/>
            <p:nvPr/>
          </p:nvSpPr>
          <p:spPr bwMode="auto">
            <a:xfrm>
              <a:off x="14495527"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69" name="Freeform 33"/>
            <p:cNvSpPr>
              <a:spLocks noEditPoints="1"/>
            </p:cNvSpPr>
            <p:nvPr/>
          </p:nvSpPr>
          <p:spPr bwMode="auto">
            <a:xfrm>
              <a:off x="10781626"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0" name="Freeform 34"/>
            <p:cNvSpPr/>
            <p:nvPr/>
          </p:nvSpPr>
          <p:spPr bwMode="auto">
            <a:xfrm>
              <a:off x="9317624"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1" name="Freeform 35"/>
            <p:cNvSpPr/>
            <p:nvPr/>
          </p:nvSpPr>
          <p:spPr bwMode="auto">
            <a:xfrm>
              <a:off x="11059821"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2" name="Freeform 36"/>
            <p:cNvSpPr/>
            <p:nvPr/>
          </p:nvSpPr>
          <p:spPr bwMode="auto">
            <a:xfrm>
              <a:off x="13789607"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3" name="Freeform 37"/>
            <p:cNvSpPr/>
            <p:nvPr/>
          </p:nvSpPr>
          <p:spPr bwMode="auto">
            <a:xfrm>
              <a:off x="15020619"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4" name="Freeform 38"/>
            <p:cNvSpPr/>
            <p:nvPr/>
          </p:nvSpPr>
          <p:spPr bwMode="auto">
            <a:xfrm>
              <a:off x="13966957"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5" name="Freeform 44"/>
            <p:cNvSpPr/>
            <p:nvPr/>
          </p:nvSpPr>
          <p:spPr bwMode="auto">
            <a:xfrm>
              <a:off x="12259535"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6" name="Freeform 49"/>
            <p:cNvSpPr>
              <a:spLocks noEditPoints="1"/>
            </p:cNvSpPr>
            <p:nvPr/>
          </p:nvSpPr>
          <p:spPr bwMode="auto">
            <a:xfrm>
              <a:off x="9877492"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7" name="Freeform 50"/>
            <p:cNvSpPr/>
            <p:nvPr/>
          </p:nvSpPr>
          <p:spPr bwMode="auto">
            <a:xfrm>
              <a:off x="10520818"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8" name="Freeform 52"/>
            <p:cNvSpPr>
              <a:spLocks noEditPoints="1"/>
            </p:cNvSpPr>
            <p:nvPr/>
          </p:nvSpPr>
          <p:spPr bwMode="auto">
            <a:xfrm>
              <a:off x="11696191"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79" name="Freeform 53"/>
            <p:cNvSpPr/>
            <p:nvPr/>
          </p:nvSpPr>
          <p:spPr bwMode="auto">
            <a:xfrm>
              <a:off x="11390177"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0" name="Freeform 54"/>
            <p:cNvSpPr/>
            <p:nvPr/>
          </p:nvSpPr>
          <p:spPr bwMode="auto">
            <a:xfrm>
              <a:off x="11957000"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1" name="Freeform 55"/>
            <p:cNvSpPr/>
            <p:nvPr/>
          </p:nvSpPr>
          <p:spPr bwMode="auto">
            <a:xfrm>
              <a:off x="12649009"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2" name="Freeform 56"/>
            <p:cNvSpPr/>
            <p:nvPr/>
          </p:nvSpPr>
          <p:spPr bwMode="auto">
            <a:xfrm>
              <a:off x="12708126"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3" name="Freeform 57"/>
            <p:cNvSpPr/>
            <p:nvPr/>
          </p:nvSpPr>
          <p:spPr bwMode="auto">
            <a:xfrm>
              <a:off x="12078708"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sp>
          <p:nvSpPr>
            <p:cNvPr id="84" name="Freeform 58"/>
            <p:cNvSpPr/>
            <p:nvPr/>
          </p:nvSpPr>
          <p:spPr bwMode="auto">
            <a:xfrm>
              <a:off x="11334537"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p>
          </p:txBody>
        </p:sp>
      </p:grpSp>
      <p:sp>
        <p:nvSpPr>
          <p:cNvPr id="85" name="任意多边形: 形状 84"/>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bg1"/>
              </a:solidFill>
              <a:cs typeface="+mn-ea"/>
              <a:sym typeface="+mn-lt"/>
            </a:endParaRPr>
          </a:p>
        </p:txBody>
      </p:sp>
      <p:sp>
        <p:nvSpPr>
          <p:cNvPr id="86" name="文本框 85"/>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noAutofit/>
          </a:bodyPr>
          <a:lstStyle/>
          <a:p>
            <a:pPr algn="ctr">
              <a:lnSpc>
                <a:spcPct val="130000"/>
              </a:lnSpc>
            </a:pPr>
            <a:endParaRPr lang="en-US" sz="4000" dirty="0">
              <a:solidFill>
                <a:schemeClr val="bg1"/>
              </a:solidFill>
              <a:cs typeface="+mn-ea"/>
              <a:sym typeface="+mn-l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525"/>
            <a:ext cx="10363200" cy="147009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1" y="3886380"/>
            <a:ext cx="8534401" cy="1752681"/>
          </a:xfrm>
          <a:prstGeom prst="rect">
            <a:avLst/>
          </a:prstGeom>
        </p:spPr>
        <p:txBody>
          <a:bodyPr/>
          <a:lstStyle>
            <a:lvl1pPr marL="0" indent="0" algn="ctr">
              <a:buNone/>
              <a:defRPr>
                <a:solidFill>
                  <a:schemeClr val="tx1">
                    <a:tint val="75000"/>
                  </a:schemeClr>
                </a:solidFill>
              </a:defRPr>
            </a:lvl1pPr>
            <a:lvl2pPr marL="475615" indent="0" algn="ctr">
              <a:buNone/>
              <a:defRPr>
                <a:solidFill>
                  <a:schemeClr val="tx1">
                    <a:tint val="75000"/>
                  </a:schemeClr>
                </a:solidFill>
              </a:defRPr>
            </a:lvl2pPr>
            <a:lvl3pPr marL="951865" indent="0" algn="ctr">
              <a:buNone/>
              <a:defRPr>
                <a:solidFill>
                  <a:schemeClr val="tx1">
                    <a:tint val="75000"/>
                  </a:schemeClr>
                </a:solidFill>
              </a:defRPr>
            </a:lvl3pPr>
            <a:lvl4pPr marL="1427480" indent="0" algn="ctr">
              <a:buNone/>
              <a:defRPr>
                <a:solidFill>
                  <a:schemeClr val="tx1">
                    <a:tint val="75000"/>
                  </a:schemeClr>
                </a:solidFill>
              </a:defRPr>
            </a:lvl4pPr>
            <a:lvl5pPr marL="1903095" indent="0" algn="ctr">
              <a:buNone/>
              <a:defRPr>
                <a:solidFill>
                  <a:schemeClr val="tx1">
                    <a:tint val="75000"/>
                  </a:schemeClr>
                </a:solidFill>
              </a:defRPr>
            </a:lvl5pPr>
            <a:lvl6pPr marL="2378710" indent="0" algn="ctr">
              <a:buNone/>
              <a:defRPr>
                <a:solidFill>
                  <a:schemeClr val="tx1">
                    <a:tint val="75000"/>
                  </a:schemeClr>
                </a:solidFill>
              </a:defRPr>
            </a:lvl6pPr>
            <a:lvl7pPr marL="2854960" indent="0" algn="ctr">
              <a:buNone/>
              <a:defRPr>
                <a:solidFill>
                  <a:schemeClr val="tx1">
                    <a:tint val="75000"/>
                  </a:schemeClr>
                </a:solidFill>
              </a:defRPr>
            </a:lvl7pPr>
            <a:lvl8pPr marL="3330575" indent="0" algn="ctr">
              <a:buNone/>
              <a:defRPr>
                <a:solidFill>
                  <a:schemeClr val="tx1">
                    <a:tint val="75000"/>
                  </a:schemeClr>
                </a:solidFill>
              </a:defRPr>
            </a:lvl8pPr>
            <a:lvl9pPr marL="380682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1" y="6356646"/>
            <a:ext cx="2844800" cy="365142"/>
          </a:xfrm>
          <a:prstGeom prst="rect">
            <a:avLst/>
          </a:prstGeom>
        </p:spPr>
        <p:txBody>
          <a:bodyPr/>
          <a:lstStyle/>
          <a:p>
            <a:fld id="{EB13A585-CCD5-4E06-BCB4-AD2A7BDD6554}" type="datetimeFigureOut">
              <a:rPr lang="zh-CN" altLang="en-US" smtClean="0"/>
              <a:t>2025/3/3/Mon</a:t>
            </a:fld>
            <a:endParaRPr lang="zh-CN" altLang="en-US"/>
          </a:p>
        </p:txBody>
      </p:sp>
      <p:sp>
        <p:nvSpPr>
          <p:cNvPr id="5" name="页脚占位符 4"/>
          <p:cNvSpPr>
            <a:spLocks noGrp="1"/>
          </p:cNvSpPr>
          <p:nvPr>
            <p:ph type="ftr" sz="quarter" idx="11"/>
          </p:nvPr>
        </p:nvSpPr>
        <p:spPr>
          <a:xfrm>
            <a:off x="4165600" y="6356646"/>
            <a:ext cx="3860801" cy="365142"/>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1" y="6356646"/>
            <a:ext cx="2844800" cy="365142"/>
          </a:xfrm>
          <a:prstGeom prst="rect">
            <a:avLst/>
          </a:prstGeom>
        </p:spPr>
        <p:txBody>
          <a:bodyPr/>
          <a:lstStyle/>
          <a:p>
            <a:fld id="{E1D4E539-7ADC-4EAE-B951-4D0795672BA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3000">
        <p:random/>
      </p:transition>
    </mc:Choice>
    <mc:Fallback xmlns="">
      <p:transition spd="slow" advClick="0"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p:cNvSpPr>
            <a:spLocks noGrp="1"/>
          </p:cNvSpPr>
          <p:nvPr>
            <p:ph type="body" sz="quarter" idx="11" hasCustomPrompt="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userDrawn="1">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p:cNvSpPr/>
          <p:nvPr userDrawn="1"/>
        </p:nvSpPr>
        <p:spPr>
          <a:xfrm rot="1563509">
            <a:off x="10682028" y="-776191"/>
            <a:ext cx="3268663" cy="3268663"/>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p:cNvSpPr/>
          <p:nvPr userDrawn="1"/>
        </p:nvSpPr>
        <p:spPr>
          <a:xfrm>
            <a:off x="1384129" y="5078241"/>
            <a:ext cx="1047921" cy="1047921"/>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p:cNvSpPr/>
          <p:nvPr userDrawn="1"/>
        </p:nvSpPr>
        <p:spPr>
          <a:xfrm rot="20151602">
            <a:off x="-1111336" y="360448"/>
            <a:ext cx="2222671" cy="2222671"/>
          </a:xfrm>
          <a:prstGeom prst="hept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p:cNvSpPr/>
          <p:nvPr userDrawn="1"/>
        </p:nvSpPr>
        <p:spPr>
          <a:xfrm rot="20592885">
            <a:off x="8879510" y="6235700"/>
            <a:ext cx="2222671" cy="2222671"/>
          </a:xfrm>
          <a:prstGeom prst="hep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p:cNvSpPr>
            <a:spLocks noGrp="1"/>
          </p:cNvSpPr>
          <p:nvPr>
            <p:ph type="body" sz="quarter" idx="10" hasCustomPrompt="1"/>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6869410" y="38346"/>
            <a:ext cx="6808698" cy="6781308"/>
            <a:chOff x="6096000" y="-3125727"/>
            <a:chExt cx="4645623" cy="4626936"/>
          </a:xfrm>
        </p:grpSpPr>
        <p:sp>
          <p:nvSpPr>
            <p:cNvPr id="55" name="Freeform 8"/>
            <p:cNvSpPr>
              <a:spLocks noEditPoints="1"/>
            </p:cNvSpPr>
            <p:nvPr/>
          </p:nvSpPr>
          <p:spPr bwMode="auto">
            <a:xfrm>
              <a:off x="6096000" y="-3125727"/>
              <a:ext cx="4645623" cy="4626936"/>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6" name="Freeform 10"/>
            <p:cNvSpPr>
              <a:spLocks noEditPoints="1"/>
            </p:cNvSpPr>
            <p:nvPr/>
          </p:nvSpPr>
          <p:spPr bwMode="auto">
            <a:xfrm>
              <a:off x="6796346" y="-2404375"/>
              <a:ext cx="3251937" cy="3226250"/>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7" name="Freeform 11"/>
            <p:cNvSpPr>
              <a:spLocks noEditPoints="1"/>
            </p:cNvSpPr>
            <p:nvPr/>
          </p:nvSpPr>
          <p:spPr bwMode="auto">
            <a:xfrm>
              <a:off x="7144184" y="-2623816"/>
              <a:ext cx="457560" cy="536931"/>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8" name="Freeform 12"/>
            <p:cNvSpPr/>
            <p:nvPr/>
          </p:nvSpPr>
          <p:spPr bwMode="auto">
            <a:xfrm>
              <a:off x="8239057" y="992293"/>
              <a:ext cx="590625" cy="29180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9" name="Freeform 13"/>
            <p:cNvSpPr>
              <a:spLocks noEditPoints="1"/>
            </p:cNvSpPr>
            <p:nvPr/>
          </p:nvSpPr>
          <p:spPr bwMode="auto">
            <a:xfrm>
              <a:off x="6425163" y="-1746052"/>
              <a:ext cx="448221" cy="354843"/>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14"/>
            <p:cNvSpPr>
              <a:spLocks noEditPoints="1"/>
            </p:cNvSpPr>
            <p:nvPr/>
          </p:nvSpPr>
          <p:spPr bwMode="auto">
            <a:xfrm>
              <a:off x="9985250" y="-1718038"/>
              <a:ext cx="396862" cy="368846"/>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Freeform 15"/>
            <p:cNvSpPr>
              <a:spLocks noEditPoints="1"/>
            </p:cNvSpPr>
            <p:nvPr/>
          </p:nvSpPr>
          <p:spPr bwMode="auto">
            <a:xfrm>
              <a:off x="8421146" y="-2915624"/>
              <a:ext cx="205435" cy="469230"/>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2" name="Freeform 16"/>
            <p:cNvSpPr>
              <a:spLocks noEditPoints="1"/>
            </p:cNvSpPr>
            <p:nvPr/>
          </p:nvSpPr>
          <p:spPr bwMode="auto">
            <a:xfrm>
              <a:off x="7846863" y="959611"/>
              <a:ext cx="406201" cy="312819"/>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3" name="Freeform 17"/>
            <p:cNvSpPr/>
            <p:nvPr/>
          </p:nvSpPr>
          <p:spPr bwMode="auto">
            <a:xfrm>
              <a:off x="6964430" y="436688"/>
              <a:ext cx="333830" cy="415538"/>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4" name="Freeform 18"/>
            <p:cNvSpPr/>
            <p:nvPr/>
          </p:nvSpPr>
          <p:spPr bwMode="auto">
            <a:xfrm>
              <a:off x="10083298" y="-219302"/>
              <a:ext cx="308152" cy="462228"/>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5" name="Freeform 19"/>
            <p:cNvSpPr/>
            <p:nvPr/>
          </p:nvSpPr>
          <p:spPr bwMode="auto">
            <a:xfrm>
              <a:off x="9873193" y="-1886119"/>
              <a:ext cx="403867" cy="214773"/>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6" name="Freeform 20"/>
            <p:cNvSpPr/>
            <p:nvPr/>
          </p:nvSpPr>
          <p:spPr bwMode="auto">
            <a:xfrm>
              <a:off x="6740316" y="182229"/>
              <a:ext cx="324495" cy="424876"/>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7" name="Freeform 21"/>
            <p:cNvSpPr/>
            <p:nvPr/>
          </p:nvSpPr>
          <p:spPr bwMode="auto">
            <a:xfrm>
              <a:off x="8225049" y="-2924962"/>
              <a:ext cx="198432" cy="371184"/>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8" name="Freeform 22"/>
            <p:cNvSpPr/>
            <p:nvPr/>
          </p:nvSpPr>
          <p:spPr bwMode="auto">
            <a:xfrm>
              <a:off x="9490341" y="579089"/>
              <a:ext cx="298816" cy="357174"/>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69" name="Freeform 23"/>
            <p:cNvSpPr/>
            <p:nvPr/>
          </p:nvSpPr>
          <p:spPr bwMode="auto">
            <a:xfrm>
              <a:off x="9270897" y="-2430051"/>
              <a:ext cx="275470" cy="268465"/>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0" name="Freeform 24"/>
            <p:cNvSpPr/>
            <p:nvPr/>
          </p:nvSpPr>
          <p:spPr bwMode="auto">
            <a:xfrm>
              <a:off x="6593243" y="-27875"/>
              <a:ext cx="284806" cy="359510"/>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1" name="Freeform 25"/>
            <p:cNvSpPr/>
            <p:nvPr/>
          </p:nvSpPr>
          <p:spPr bwMode="auto">
            <a:xfrm>
              <a:off x="9378284" y="-2525767"/>
              <a:ext cx="392192" cy="205433"/>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2" name="Freeform 26"/>
            <p:cNvSpPr>
              <a:spLocks noEditPoints="1"/>
            </p:cNvSpPr>
            <p:nvPr/>
          </p:nvSpPr>
          <p:spPr bwMode="auto">
            <a:xfrm>
              <a:off x="8937066" y="915256"/>
              <a:ext cx="224111" cy="305814"/>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3" name="Freeform 27"/>
            <p:cNvSpPr/>
            <p:nvPr/>
          </p:nvSpPr>
          <p:spPr bwMode="auto">
            <a:xfrm>
              <a:off x="9838178" y="266270"/>
              <a:ext cx="254461" cy="359510"/>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4" name="Freeform 28"/>
            <p:cNvSpPr/>
            <p:nvPr/>
          </p:nvSpPr>
          <p:spPr bwMode="auto">
            <a:xfrm>
              <a:off x="7207214" y="646792"/>
              <a:ext cx="235784" cy="324492"/>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5" name="Freeform 29"/>
            <p:cNvSpPr/>
            <p:nvPr/>
          </p:nvSpPr>
          <p:spPr bwMode="auto">
            <a:xfrm>
              <a:off x="9700442" y="439021"/>
              <a:ext cx="242786" cy="338500"/>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6" name="Freeform 30"/>
            <p:cNvSpPr/>
            <p:nvPr/>
          </p:nvSpPr>
          <p:spPr bwMode="auto">
            <a:xfrm>
              <a:off x="9368948" y="737833"/>
              <a:ext cx="165749" cy="298813"/>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7" name="Freeform 31"/>
            <p:cNvSpPr/>
            <p:nvPr/>
          </p:nvSpPr>
          <p:spPr bwMode="auto">
            <a:xfrm>
              <a:off x="9105148" y="849888"/>
              <a:ext cx="163413" cy="312819"/>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8" name="Freeform 32"/>
            <p:cNvSpPr/>
            <p:nvPr/>
          </p:nvSpPr>
          <p:spPr bwMode="auto">
            <a:xfrm>
              <a:off x="9980580" y="107525"/>
              <a:ext cx="231116" cy="30815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79" name="Freeform 33"/>
            <p:cNvSpPr>
              <a:spLocks noEditPoints="1"/>
            </p:cNvSpPr>
            <p:nvPr/>
          </p:nvSpPr>
          <p:spPr bwMode="auto">
            <a:xfrm>
              <a:off x="7487353" y="835881"/>
              <a:ext cx="182091" cy="296479"/>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0" name="Freeform 34"/>
            <p:cNvSpPr/>
            <p:nvPr/>
          </p:nvSpPr>
          <p:spPr bwMode="auto">
            <a:xfrm>
              <a:off x="6504533" y="-214634"/>
              <a:ext cx="247456" cy="280138"/>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1" name="Freeform 35"/>
            <p:cNvSpPr/>
            <p:nvPr/>
          </p:nvSpPr>
          <p:spPr bwMode="auto">
            <a:xfrm>
              <a:off x="7674112" y="896579"/>
              <a:ext cx="205435" cy="284806"/>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2" name="Freeform 36"/>
            <p:cNvSpPr/>
            <p:nvPr/>
          </p:nvSpPr>
          <p:spPr bwMode="auto">
            <a:xfrm>
              <a:off x="9506682" y="-2663499"/>
              <a:ext cx="84040" cy="123727"/>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3" name="Freeform 37"/>
            <p:cNvSpPr/>
            <p:nvPr/>
          </p:nvSpPr>
          <p:spPr bwMode="auto">
            <a:xfrm>
              <a:off x="10333087" y="-1718038"/>
              <a:ext cx="74702" cy="93379"/>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4" name="Freeform 38"/>
            <p:cNvSpPr/>
            <p:nvPr/>
          </p:nvSpPr>
          <p:spPr bwMode="auto">
            <a:xfrm>
              <a:off x="9625740" y="-2584129"/>
              <a:ext cx="102718" cy="72368"/>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5" name="Freeform 44"/>
            <p:cNvSpPr/>
            <p:nvPr/>
          </p:nvSpPr>
          <p:spPr bwMode="auto">
            <a:xfrm>
              <a:off x="8479506" y="-2826914"/>
              <a:ext cx="35018" cy="11905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6" name="Freeform 49"/>
            <p:cNvSpPr>
              <a:spLocks noEditPoints="1"/>
            </p:cNvSpPr>
            <p:nvPr/>
          </p:nvSpPr>
          <p:spPr bwMode="auto">
            <a:xfrm>
              <a:off x="6880387" y="-2346010"/>
              <a:ext cx="3093191" cy="3081511"/>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7" name="Freeform 50"/>
            <p:cNvSpPr/>
            <p:nvPr/>
          </p:nvSpPr>
          <p:spPr bwMode="auto">
            <a:xfrm>
              <a:off x="7312267" y="-2497751"/>
              <a:ext cx="63032" cy="63029"/>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8" name="Freeform 52"/>
            <p:cNvSpPr>
              <a:spLocks noEditPoints="1"/>
            </p:cNvSpPr>
            <p:nvPr/>
          </p:nvSpPr>
          <p:spPr bwMode="auto">
            <a:xfrm>
              <a:off x="8101322" y="-1104070"/>
              <a:ext cx="639648" cy="609297"/>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9" name="Freeform 53"/>
            <p:cNvSpPr/>
            <p:nvPr/>
          </p:nvSpPr>
          <p:spPr bwMode="auto">
            <a:xfrm>
              <a:off x="7895887" y="-609160"/>
              <a:ext cx="200765" cy="203099"/>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0" name="Freeform 54"/>
            <p:cNvSpPr/>
            <p:nvPr/>
          </p:nvSpPr>
          <p:spPr bwMode="auto">
            <a:xfrm>
              <a:off x="8276407" y="-1405216"/>
              <a:ext cx="200765" cy="203099"/>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1" name="Freeform 55"/>
            <p:cNvSpPr/>
            <p:nvPr/>
          </p:nvSpPr>
          <p:spPr bwMode="auto">
            <a:xfrm>
              <a:off x="8740969" y="-1185776"/>
              <a:ext cx="196098" cy="198429"/>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2" name="Freeform 56"/>
            <p:cNvSpPr/>
            <p:nvPr/>
          </p:nvSpPr>
          <p:spPr bwMode="auto">
            <a:xfrm>
              <a:off x="8780655" y="-679194"/>
              <a:ext cx="193763" cy="200765"/>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3" name="Freeform 57"/>
            <p:cNvSpPr/>
            <p:nvPr/>
          </p:nvSpPr>
          <p:spPr bwMode="auto">
            <a:xfrm>
              <a:off x="8358115" y="-387383"/>
              <a:ext cx="198432" cy="193760"/>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94" name="Freeform 58"/>
            <p:cNvSpPr/>
            <p:nvPr/>
          </p:nvSpPr>
          <p:spPr bwMode="auto">
            <a:xfrm>
              <a:off x="7858534" y="-1115742"/>
              <a:ext cx="196098" cy="196098"/>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6" name="箭头: 五边形 5"/>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3" Type="http://schemas.openxmlformats.org/officeDocument/2006/relationships/image" Target="../media/image45.wmf"/><Relationship Id="rId18" Type="http://schemas.openxmlformats.org/officeDocument/2006/relationships/image" Target="../media/image59.jpg"/><Relationship Id="rId26" Type="http://schemas.openxmlformats.org/officeDocument/2006/relationships/image" Target="../media/image65.png"/><Relationship Id="rId39" Type="http://schemas.openxmlformats.org/officeDocument/2006/relationships/oleObject" Target="../embeddings/oleObject11.bin"/><Relationship Id="rId21" Type="http://schemas.openxmlformats.org/officeDocument/2006/relationships/image" Target="../media/image62.png"/><Relationship Id="rId34" Type="http://schemas.openxmlformats.org/officeDocument/2006/relationships/image" Target="../media/image46.wmf"/><Relationship Id="rId42" Type="http://schemas.openxmlformats.org/officeDocument/2006/relationships/image" Target="../media/image50.wmf"/><Relationship Id="rId47" Type="http://schemas.openxmlformats.org/officeDocument/2006/relationships/oleObject" Target="../embeddings/oleObject15.bin"/><Relationship Id="rId50" Type="http://schemas.openxmlformats.org/officeDocument/2006/relationships/image" Target="../media/image54.wmf"/><Relationship Id="rId7" Type="http://schemas.openxmlformats.org/officeDocument/2006/relationships/image" Target="../media/image42.wmf"/><Relationship Id="rId2" Type="http://schemas.openxmlformats.org/officeDocument/2006/relationships/slideLayout" Target="../slideLayouts/slideLayout11.xml"/><Relationship Id="rId16" Type="http://schemas.openxmlformats.org/officeDocument/2006/relationships/image" Target="../media/image57.jpg"/><Relationship Id="rId29" Type="http://schemas.microsoft.com/office/2007/relationships/hdphoto" Target="../media/hdphoto4.wdp"/><Relationship Id="rId11" Type="http://schemas.openxmlformats.org/officeDocument/2006/relationships/image" Target="../media/image44.wmf"/><Relationship Id="rId24" Type="http://schemas.openxmlformats.org/officeDocument/2006/relationships/image" Target="../media/image64.png"/><Relationship Id="rId32" Type="http://schemas.microsoft.com/office/2007/relationships/hdphoto" Target="../media/hdphoto5.wdp"/><Relationship Id="rId37" Type="http://schemas.openxmlformats.org/officeDocument/2006/relationships/oleObject" Target="../embeddings/oleObject10.bin"/><Relationship Id="rId40" Type="http://schemas.openxmlformats.org/officeDocument/2006/relationships/image" Target="../media/image49.wmf"/><Relationship Id="rId45" Type="http://schemas.openxmlformats.org/officeDocument/2006/relationships/oleObject" Target="../embeddings/oleObject14.bin"/><Relationship Id="rId5" Type="http://schemas.openxmlformats.org/officeDocument/2006/relationships/image" Target="../media/image41.wmf"/><Relationship Id="rId15" Type="http://schemas.openxmlformats.org/officeDocument/2006/relationships/image" Target="../media/image56.jpg"/><Relationship Id="rId23" Type="http://schemas.microsoft.com/office/2007/relationships/hdphoto" Target="../media/hdphoto1.wdp"/><Relationship Id="rId28" Type="http://schemas.openxmlformats.org/officeDocument/2006/relationships/image" Target="../media/image66.png"/><Relationship Id="rId36" Type="http://schemas.openxmlformats.org/officeDocument/2006/relationships/image" Target="../media/image47.wmf"/><Relationship Id="rId49" Type="http://schemas.openxmlformats.org/officeDocument/2006/relationships/oleObject" Target="../embeddings/oleObject16.bin"/><Relationship Id="rId10" Type="http://schemas.openxmlformats.org/officeDocument/2006/relationships/oleObject" Target="../embeddings/oleObject6.bin"/><Relationship Id="rId19" Type="http://schemas.openxmlformats.org/officeDocument/2006/relationships/image" Target="../media/image60.jpg"/><Relationship Id="rId31" Type="http://schemas.openxmlformats.org/officeDocument/2006/relationships/image" Target="../media/image68.png"/><Relationship Id="rId44" Type="http://schemas.openxmlformats.org/officeDocument/2006/relationships/image" Target="../media/image51.wmf"/><Relationship Id="rId4" Type="http://schemas.openxmlformats.org/officeDocument/2006/relationships/oleObject" Target="../embeddings/oleObject3.bin"/><Relationship Id="rId9" Type="http://schemas.openxmlformats.org/officeDocument/2006/relationships/image" Target="../media/image43.wmf"/><Relationship Id="rId14" Type="http://schemas.openxmlformats.org/officeDocument/2006/relationships/image" Target="../media/image55.jpg"/><Relationship Id="rId22" Type="http://schemas.openxmlformats.org/officeDocument/2006/relationships/image" Target="../media/image63.png"/><Relationship Id="rId27" Type="http://schemas.microsoft.com/office/2007/relationships/hdphoto" Target="../media/hdphoto3.wdp"/><Relationship Id="rId30" Type="http://schemas.openxmlformats.org/officeDocument/2006/relationships/image" Target="../media/image67.jpg"/><Relationship Id="rId35" Type="http://schemas.openxmlformats.org/officeDocument/2006/relationships/oleObject" Target="../embeddings/oleObject9.bin"/><Relationship Id="rId43" Type="http://schemas.openxmlformats.org/officeDocument/2006/relationships/oleObject" Target="../embeddings/oleObject13.bin"/><Relationship Id="rId48" Type="http://schemas.openxmlformats.org/officeDocument/2006/relationships/image" Target="../media/image53.wmf"/><Relationship Id="rId8" Type="http://schemas.openxmlformats.org/officeDocument/2006/relationships/oleObject" Target="../embeddings/oleObject5.bin"/><Relationship Id="rId3" Type="http://schemas.openxmlformats.org/officeDocument/2006/relationships/notesSlide" Target="../notesSlides/notesSlide10.xml"/><Relationship Id="rId12" Type="http://schemas.openxmlformats.org/officeDocument/2006/relationships/oleObject" Target="../embeddings/oleObject7.bin"/><Relationship Id="rId17" Type="http://schemas.openxmlformats.org/officeDocument/2006/relationships/image" Target="../media/image58.jpg"/><Relationship Id="rId25" Type="http://schemas.microsoft.com/office/2007/relationships/hdphoto" Target="../media/hdphoto2.wdp"/><Relationship Id="rId33" Type="http://schemas.openxmlformats.org/officeDocument/2006/relationships/oleObject" Target="../embeddings/oleObject8.bin"/><Relationship Id="rId38" Type="http://schemas.openxmlformats.org/officeDocument/2006/relationships/image" Target="../media/image48.wmf"/><Relationship Id="rId46" Type="http://schemas.openxmlformats.org/officeDocument/2006/relationships/image" Target="../media/image52.wmf"/><Relationship Id="rId20" Type="http://schemas.openxmlformats.org/officeDocument/2006/relationships/image" Target="../media/image61.jpg"/><Relationship Id="rId41" Type="http://schemas.openxmlformats.org/officeDocument/2006/relationships/oleObject" Target="../embeddings/oleObject12.bin"/><Relationship Id="rId1" Type="http://schemas.openxmlformats.org/officeDocument/2006/relationships/vmlDrawing" Target="../drawings/vmlDrawing3.vml"/><Relationship Id="rId6"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4.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67.jp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s>
</file>

<file path=ppt/slides/_rels/slide1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26" Type="http://schemas.openxmlformats.org/officeDocument/2006/relationships/image" Target="../media/image104.wmf"/><Relationship Id="rId3" Type="http://schemas.openxmlformats.org/officeDocument/2006/relationships/notesSlide" Target="../notesSlides/notesSlide15.xml"/><Relationship Id="rId21" Type="http://schemas.openxmlformats.org/officeDocument/2006/relationships/oleObject" Target="../embeddings/oleObject18.bin"/><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5" Type="http://schemas.openxmlformats.org/officeDocument/2006/relationships/oleObject" Target="../embeddings/oleObject20.bin"/><Relationship Id="rId2" Type="http://schemas.openxmlformats.org/officeDocument/2006/relationships/slideLayout" Target="../slideLayouts/slideLayout11.xml"/><Relationship Id="rId16" Type="http://schemas.openxmlformats.org/officeDocument/2006/relationships/image" Target="../media/image118.png"/><Relationship Id="rId20" Type="http://schemas.openxmlformats.org/officeDocument/2006/relationships/image" Target="../media/image101.wmf"/><Relationship Id="rId1" Type="http://schemas.openxmlformats.org/officeDocument/2006/relationships/vmlDrawing" Target="../drawings/vmlDrawing4.vml"/><Relationship Id="rId6" Type="http://schemas.openxmlformats.org/officeDocument/2006/relationships/image" Target="../media/image108.png"/><Relationship Id="rId11" Type="http://schemas.openxmlformats.org/officeDocument/2006/relationships/image" Target="../media/image113.png"/><Relationship Id="rId24" Type="http://schemas.openxmlformats.org/officeDocument/2006/relationships/image" Target="../media/image103.wmf"/><Relationship Id="rId5" Type="http://schemas.openxmlformats.org/officeDocument/2006/relationships/image" Target="../media/image107.png"/><Relationship Id="rId15" Type="http://schemas.openxmlformats.org/officeDocument/2006/relationships/image" Target="../media/image117.png"/><Relationship Id="rId23" Type="http://schemas.openxmlformats.org/officeDocument/2006/relationships/oleObject" Target="../embeddings/oleObject19.bin"/><Relationship Id="rId28" Type="http://schemas.openxmlformats.org/officeDocument/2006/relationships/image" Target="../media/image105.wmf"/><Relationship Id="rId10" Type="http://schemas.openxmlformats.org/officeDocument/2006/relationships/image" Target="../media/image112.png"/><Relationship Id="rId19" Type="http://schemas.openxmlformats.org/officeDocument/2006/relationships/oleObject" Target="../embeddings/oleObject17.bin"/><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02.wmf"/><Relationship Id="rId27"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pn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1.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50.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w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notesSlide" Target="../notesSlides/notesSlide7.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18.wmf"/><Relationship Id="rId11" Type="http://schemas.openxmlformats.org/officeDocument/2006/relationships/image" Target="../media/image24.png"/><Relationship Id="rId5" Type="http://schemas.openxmlformats.org/officeDocument/2006/relationships/oleObject" Target="../embeddings/oleObject2.bin"/><Relationship Id="rId10" Type="http://schemas.openxmlformats.org/officeDocument/2006/relationships/image" Target="../media/image23.png"/><Relationship Id="rId4" Type="http://schemas.openxmlformats.org/officeDocument/2006/relationships/image" Target="../media/image19.jpe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6DC2BC7-488E-8BFD-D44E-47AAED21172F}"/>
              </a:ext>
            </a:extLst>
          </p:cNvPr>
          <p:cNvSpPr txBox="1"/>
          <p:nvPr/>
        </p:nvSpPr>
        <p:spPr>
          <a:xfrm>
            <a:off x="994997" y="1705282"/>
            <a:ext cx="10565422" cy="954107"/>
          </a:xfrm>
          <a:prstGeom prst="rect">
            <a:avLst/>
          </a:prstGeom>
          <a:noFill/>
        </p:spPr>
        <p:txBody>
          <a:bodyPr wrap="square">
            <a:spAutoFit/>
          </a:bodyPr>
          <a:lstStyle/>
          <a:p>
            <a:pPr algn="ctr"/>
            <a:r>
              <a:rPr lang="en-US" altLang="zh-CN" sz="2800" dirty="0">
                <a:latin typeface="Times New Roman" panose="02020603050405020304" pitchFamily="18" charset="0"/>
                <a:cs typeface="Times New Roman" panose="02020603050405020304" pitchFamily="18" charset="0"/>
              </a:rPr>
              <a:t>A Channel-Triggered Backdoor Attack on Wireless Semantic Image Reconstruction</a:t>
            </a:r>
            <a:endParaRPr lang="zh-CN" altLang="en-US" sz="2800" dirty="0">
              <a:latin typeface="Times New Roman" panose="02020603050405020304" pitchFamily="18" charset="0"/>
              <a:cs typeface="Times New Roman" panose="02020603050405020304" pitchFamily="18" charset="0"/>
            </a:endParaRPr>
          </a:p>
        </p:txBody>
      </p:sp>
      <p:sp>
        <p:nvSpPr>
          <p:cNvPr id="4" name="矩形 4">
            <a:extLst>
              <a:ext uri="{FF2B5EF4-FFF2-40B4-BE49-F238E27FC236}">
                <a16:creationId xmlns:a16="http://schemas.microsoft.com/office/drawing/2014/main" id="{BBB29A05-860C-7C21-A597-3A00719046DB}"/>
              </a:ext>
            </a:extLst>
          </p:cNvPr>
          <p:cNvSpPr/>
          <p:nvPr/>
        </p:nvSpPr>
        <p:spPr>
          <a:xfrm>
            <a:off x="0" y="5825881"/>
            <a:ext cx="12192000" cy="416561"/>
          </a:xfrm>
          <a:custGeom>
            <a:avLst/>
            <a:gdLst>
              <a:gd name="connsiteX0" fmla="*/ 0 w 12192000"/>
              <a:gd name="connsiteY0" fmla="*/ 0 h 660400"/>
              <a:gd name="connsiteX1" fmla="*/ 12192000 w 12192000"/>
              <a:gd name="connsiteY1" fmla="*/ 0 h 660400"/>
              <a:gd name="connsiteX2" fmla="*/ 12192000 w 12192000"/>
              <a:gd name="connsiteY2" fmla="*/ 660400 h 660400"/>
              <a:gd name="connsiteX3" fmla="*/ 0 w 12192000"/>
              <a:gd name="connsiteY3" fmla="*/ 660400 h 660400"/>
              <a:gd name="connsiteX4" fmla="*/ 0 w 12192000"/>
              <a:gd name="connsiteY4" fmla="*/ 0 h 660400"/>
              <a:gd name="connsiteX0-1" fmla="*/ 0 w 12192000"/>
              <a:gd name="connsiteY0-2" fmla="*/ 25400 h 685800"/>
              <a:gd name="connsiteX1-3" fmla="*/ 6096000 w 12192000"/>
              <a:gd name="connsiteY1-4" fmla="*/ 0 h 685800"/>
              <a:gd name="connsiteX2-5" fmla="*/ 12192000 w 12192000"/>
              <a:gd name="connsiteY2-6" fmla="*/ 25400 h 685800"/>
              <a:gd name="connsiteX3-7" fmla="*/ 12192000 w 12192000"/>
              <a:gd name="connsiteY3-8" fmla="*/ 685800 h 685800"/>
              <a:gd name="connsiteX4-9" fmla="*/ 0 w 12192000"/>
              <a:gd name="connsiteY4-10" fmla="*/ 685800 h 685800"/>
              <a:gd name="connsiteX5" fmla="*/ 0 w 12192000"/>
              <a:gd name="connsiteY5" fmla="*/ 25400 h 685800"/>
              <a:gd name="connsiteX0-11" fmla="*/ 0 w 12192000"/>
              <a:gd name="connsiteY0-12" fmla="*/ 0 h 660400"/>
              <a:gd name="connsiteX1-13" fmla="*/ 6184900 w 12192000"/>
              <a:gd name="connsiteY1-14" fmla="*/ 635000 h 660400"/>
              <a:gd name="connsiteX2-15" fmla="*/ 12192000 w 12192000"/>
              <a:gd name="connsiteY2-16" fmla="*/ 0 h 660400"/>
              <a:gd name="connsiteX3-17" fmla="*/ 12192000 w 12192000"/>
              <a:gd name="connsiteY3-18" fmla="*/ 660400 h 660400"/>
              <a:gd name="connsiteX4-19" fmla="*/ 0 w 12192000"/>
              <a:gd name="connsiteY4-20" fmla="*/ 660400 h 660400"/>
              <a:gd name="connsiteX5-21" fmla="*/ 0 w 12192000"/>
              <a:gd name="connsiteY5-22" fmla="*/ 0 h 660400"/>
              <a:gd name="connsiteX0-23" fmla="*/ 0 w 12192000"/>
              <a:gd name="connsiteY0-24" fmla="*/ 0 h 660400"/>
              <a:gd name="connsiteX1-25" fmla="*/ 6184900 w 12192000"/>
              <a:gd name="connsiteY1-26" fmla="*/ 635000 h 660400"/>
              <a:gd name="connsiteX2-27" fmla="*/ 12192000 w 12192000"/>
              <a:gd name="connsiteY2-28" fmla="*/ 0 h 660400"/>
              <a:gd name="connsiteX3-29" fmla="*/ 12192000 w 12192000"/>
              <a:gd name="connsiteY3-30" fmla="*/ 660400 h 660400"/>
              <a:gd name="connsiteX4-31" fmla="*/ 0 w 12192000"/>
              <a:gd name="connsiteY4-32" fmla="*/ 660400 h 660400"/>
              <a:gd name="connsiteX5-33" fmla="*/ 0 w 12192000"/>
              <a:gd name="connsiteY5-34" fmla="*/ 0 h 660400"/>
              <a:gd name="connsiteX0-35" fmla="*/ 0 w 12192000"/>
              <a:gd name="connsiteY0-36" fmla="*/ 0 h 660400"/>
              <a:gd name="connsiteX1-37" fmla="*/ 6184900 w 12192000"/>
              <a:gd name="connsiteY1-38" fmla="*/ 635000 h 660400"/>
              <a:gd name="connsiteX2-39" fmla="*/ 12192000 w 12192000"/>
              <a:gd name="connsiteY2-40" fmla="*/ 0 h 660400"/>
              <a:gd name="connsiteX3-41" fmla="*/ 12192000 w 12192000"/>
              <a:gd name="connsiteY3-42" fmla="*/ 660400 h 660400"/>
              <a:gd name="connsiteX4-43" fmla="*/ 0 w 12192000"/>
              <a:gd name="connsiteY4-44" fmla="*/ 660400 h 660400"/>
              <a:gd name="connsiteX5-45" fmla="*/ 0 w 12192000"/>
              <a:gd name="connsiteY5-46" fmla="*/ 0 h 660400"/>
              <a:gd name="connsiteX0-47" fmla="*/ 0 w 12192000"/>
              <a:gd name="connsiteY0-48" fmla="*/ 0 h 660400"/>
              <a:gd name="connsiteX1-49" fmla="*/ 6091767 w 12192000"/>
              <a:gd name="connsiteY1-50" fmla="*/ 648423 h 660400"/>
              <a:gd name="connsiteX2-51" fmla="*/ 12192000 w 12192000"/>
              <a:gd name="connsiteY2-52" fmla="*/ 0 h 660400"/>
              <a:gd name="connsiteX3-53" fmla="*/ 12192000 w 12192000"/>
              <a:gd name="connsiteY3-54" fmla="*/ 660400 h 660400"/>
              <a:gd name="connsiteX4-55" fmla="*/ 0 w 12192000"/>
              <a:gd name="connsiteY4-56" fmla="*/ 660400 h 660400"/>
              <a:gd name="connsiteX5-57" fmla="*/ 0 w 12192000"/>
              <a:gd name="connsiteY5-58" fmla="*/ 0 h 660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2000" h="660400">
                <a:moveTo>
                  <a:pt x="0" y="0"/>
                </a:moveTo>
                <a:cubicBezTo>
                  <a:pt x="2061633" y="211667"/>
                  <a:pt x="5058834" y="-210944"/>
                  <a:pt x="6091767" y="648423"/>
                </a:cubicBezTo>
                <a:cubicBezTo>
                  <a:pt x="6849534" y="-122044"/>
                  <a:pt x="10189633" y="211667"/>
                  <a:pt x="12192000" y="0"/>
                </a:cubicBezTo>
                <a:lnTo>
                  <a:pt x="12192000" y="660400"/>
                </a:lnTo>
                <a:lnTo>
                  <a:pt x="0" y="660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F3DA96E5-35CD-291C-CABF-51C9BDE3C08A}"/>
              </a:ext>
            </a:extLst>
          </p:cNvPr>
          <p:cNvSpPr txBox="1"/>
          <p:nvPr/>
        </p:nvSpPr>
        <p:spPr>
          <a:xfrm>
            <a:off x="5195753" y="5300539"/>
            <a:ext cx="1800493" cy="369332"/>
          </a:xfrm>
          <a:prstGeom prst="rect">
            <a:avLst/>
          </a:prstGeom>
          <a:noFill/>
        </p:spPr>
        <p:txBody>
          <a:bodyPr wrap="none" rtlCol="0">
            <a:spAutoFit/>
          </a:bodyPr>
          <a:lstStyle/>
          <a:p>
            <a:r>
              <a:rPr lang="zh-CN" altLang="en-US" dirty="0"/>
              <a:t>报告人：万佳林</a:t>
            </a:r>
          </a:p>
        </p:txBody>
      </p:sp>
    </p:spTree>
    <p:extLst>
      <p:ext uri="{BB962C8B-B14F-4D97-AF65-F5344CB8AC3E}">
        <p14:creationId xmlns:p14="http://schemas.microsoft.com/office/powerpoint/2010/main" val="443358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45473-EBC6-4533-B81B-0C937F68E06B}"/>
              </a:ext>
            </a:extLst>
          </p:cNvPr>
          <p:cNvSpPr>
            <a:spLocks noGrp="1"/>
          </p:cNvSpPr>
          <p:nvPr>
            <p:ph type="title"/>
          </p:nvPr>
        </p:nvSpPr>
        <p:spPr>
          <a:xfrm>
            <a:off x="1015055" y="91296"/>
            <a:ext cx="8168208" cy="790865"/>
          </a:xfrm>
        </p:spPr>
        <p:txBody>
          <a:bodyPr/>
          <a:lstStyle/>
          <a:p>
            <a:r>
              <a:rPr lang="en-US" altLang="zh-CN" dirty="0"/>
              <a:t>3.3 Backdoor training</a:t>
            </a:r>
            <a:endParaRPr lang="zh-CN" altLang="en-US" dirty="0"/>
          </a:p>
        </p:txBody>
      </p:sp>
      <p:sp>
        <p:nvSpPr>
          <p:cNvPr id="3" name="灯片编号占位符 2">
            <a:extLst>
              <a:ext uri="{FF2B5EF4-FFF2-40B4-BE49-F238E27FC236}">
                <a16:creationId xmlns:a16="http://schemas.microsoft.com/office/drawing/2014/main" id="{6ABEF633-BD5C-42E6-B123-F81AE00D23E2}"/>
              </a:ext>
            </a:extLst>
          </p:cNvPr>
          <p:cNvSpPr>
            <a:spLocks noGrp="1"/>
          </p:cNvSpPr>
          <p:nvPr>
            <p:ph type="sldNum" sz="quarter" idx="12"/>
          </p:nvPr>
        </p:nvSpPr>
        <p:spPr/>
        <p:txBody>
          <a:bodyPr/>
          <a:lstStyle/>
          <a:p>
            <a:fld id="{2515AB8F-1C56-49E9-90C8-78D22B0C1B97}" type="slidenum">
              <a:rPr lang="zh-CN" altLang="en-US" smtClean="0"/>
              <a:t>10</a:t>
            </a:fld>
            <a:endParaRPr lang="zh-CN" altLang="en-US" dirty="0"/>
          </a:p>
        </p:txBody>
      </p:sp>
      <p:grpSp>
        <p:nvGrpSpPr>
          <p:cNvPr id="6" name="组合 5">
            <a:extLst>
              <a:ext uri="{FF2B5EF4-FFF2-40B4-BE49-F238E27FC236}">
                <a16:creationId xmlns:a16="http://schemas.microsoft.com/office/drawing/2014/main" id="{6DC1A941-711C-45C7-8F68-83A44251EE45}"/>
              </a:ext>
            </a:extLst>
          </p:cNvPr>
          <p:cNvGrpSpPr/>
          <p:nvPr/>
        </p:nvGrpSpPr>
        <p:grpSpPr>
          <a:xfrm>
            <a:off x="1344922" y="1643762"/>
            <a:ext cx="9053838" cy="3103498"/>
            <a:chOff x="1398262" y="3983102"/>
            <a:chExt cx="8395473" cy="2628802"/>
          </a:xfrm>
        </p:grpSpPr>
        <p:graphicFrame>
          <p:nvGraphicFramePr>
            <p:cNvPr id="7" name="对象 6">
              <a:extLst>
                <a:ext uri="{FF2B5EF4-FFF2-40B4-BE49-F238E27FC236}">
                  <a16:creationId xmlns:a16="http://schemas.microsoft.com/office/drawing/2014/main" id="{68DEDF93-96CC-4B52-9AEB-2B5925A82DFB}"/>
                </a:ext>
              </a:extLst>
            </p:cNvPr>
            <p:cNvGraphicFramePr>
              <a:graphicFrameLocks noChangeAspect="1"/>
            </p:cNvGraphicFramePr>
            <p:nvPr>
              <p:extLst>
                <p:ext uri="{D42A27DB-BD31-4B8C-83A1-F6EECF244321}">
                  <p14:modId xmlns:p14="http://schemas.microsoft.com/office/powerpoint/2010/main" val="3990937607"/>
                </p:ext>
              </p:extLst>
            </p:nvPr>
          </p:nvGraphicFramePr>
          <p:xfrm>
            <a:off x="3146382" y="4306897"/>
            <a:ext cx="134542" cy="145754"/>
          </p:xfrm>
          <a:graphic>
            <a:graphicData uri="http://schemas.openxmlformats.org/presentationml/2006/ole">
              <mc:AlternateContent xmlns:mc="http://schemas.openxmlformats.org/markup-compatibility/2006">
                <mc:Choice xmlns:v="urn:schemas-microsoft-com:vml" Requires="v">
                  <p:oleObj spid="_x0000_s9888" name="Equation" r:id="rId4" imgW="152280" imgH="164880" progId="Equation.DSMT4">
                    <p:embed/>
                  </p:oleObj>
                </mc:Choice>
                <mc:Fallback>
                  <p:oleObj name="Equation" r:id="rId4" imgW="152280" imgH="164880" progId="Equation.DSMT4">
                    <p:embed/>
                    <p:pic>
                      <p:nvPicPr>
                        <p:cNvPr id="14" name="对象 13">
                          <a:extLst>
                            <a:ext uri="{FF2B5EF4-FFF2-40B4-BE49-F238E27FC236}">
                              <a16:creationId xmlns:a16="http://schemas.microsoft.com/office/drawing/2014/main" id="{763C9C12-0B66-4F1A-81D1-081C26F1D93E}"/>
                            </a:ext>
                          </a:extLst>
                        </p:cNvPr>
                        <p:cNvPicPr/>
                        <p:nvPr/>
                      </p:nvPicPr>
                      <p:blipFill>
                        <a:blip r:embed="rId5"/>
                        <a:stretch>
                          <a:fillRect/>
                        </a:stretch>
                      </p:blipFill>
                      <p:spPr>
                        <a:xfrm>
                          <a:off x="3146382" y="4306897"/>
                          <a:ext cx="134542" cy="145754"/>
                        </a:xfrm>
                        <a:prstGeom prst="rect">
                          <a:avLst/>
                        </a:prstGeom>
                      </p:spPr>
                    </p:pic>
                  </p:oleObj>
                </mc:Fallback>
              </mc:AlternateContent>
            </a:graphicData>
          </a:graphic>
        </p:graphicFrame>
        <p:sp>
          <p:nvSpPr>
            <p:cNvPr id="8" name="矩形 7">
              <a:extLst>
                <a:ext uri="{FF2B5EF4-FFF2-40B4-BE49-F238E27FC236}">
                  <a16:creationId xmlns:a16="http://schemas.microsoft.com/office/drawing/2014/main" id="{2D6F231F-304E-49A6-B0AE-58B766012C5A}"/>
                </a:ext>
              </a:extLst>
            </p:cNvPr>
            <p:cNvSpPr/>
            <p:nvPr/>
          </p:nvSpPr>
          <p:spPr>
            <a:xfrm>
              <a:off x="1865638" y="4101506"/>
              <a:ext cx="1200064" cy="729340"/>
            </a:xfrm>
            <a:prstGeom prst="rect">
              <a:avLst/>
            </a:prstGeom>
            <a:solidFill>
              <a:srgbClr val="C5D7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a:extLst>
                <a:ext uri="{FF2B5EF4-FFF2-40B4-BE49-F238E27FC236}">
                  <a16:creationId xmlns:a16="http://schemas.microsoft.com/office/drawing/2014/main" id="{2410C316-0B30-4BCD-99D7-8FBE721945DF}"/>
                </a:ext>
              </a:extLst>
            </p:cNvPr>
            <p:cNvGraphicFramePr>
              <a:graphicFrameLocks noChangeAspect="1"/>
            </p:cNvGraphicFramePr>
            <p:nvPr>
              <p:extLst>
                <p:ext uri="{D42A27DB-BD31-4B8C-83A1-F6EECF244321}">
                  <p14:modId xmlns:p14="http://schemas.microsoft.com/office/powerpoint/2010/main" val="2042784728"/>
                </p:ext>
              </p:extLst>
            </p:nvPr>
          </p:nvGraphicFramePr>
          <p:xfrm>
            <a:off x="2333632" y="4532651"/>
            <a:ext cx="264077" cy="208894"/>
          </p:xfrm>
          <a:graphic>
            <a:graphicData uri="http://schemas.openxmlformats.org/presentationml/2006/ole">
              <mc:AlternateContent xmlns:mc="http://schemas.openxmlformats.org/markup-compatibility/2006">
                <mc:Choice xmlns:v="urn:schemas-microsoft-com:vml" Requires="v">
                  <p:oleObj spid="_x0000_s9889" name="Equation" r:id="rId6" imgW="291960" imgH="228600" progId="Equation.DSMT4">
                    <p:embed/>
                  </p:oleObj>
                </mc:Choice>
                <mc:Fallback>
                  <p:oleObj name="Equation" r:id="rId6" imgW="291960" imgH="228600" progId="Equation.DSMT4">
                    <p:embed/>
                    <p:pic>
                      <p:nvPicPr>
                        <p:cNvPr id="66" name="对象 65">
                          <a:extLst>
                            <a:ext uri="{FF2B5EF4-FFF2-40B4-BE49-F238E27FC236}">
                              <a16:creationId xmlns:a16="http://schemas.microsoft.com/office/drawing/2014/main" id="{8DC9E280-510F-401E-80FF-0C5EDC5FE7A9}"/>
                            </a:ext>
                          </a:extLst>
                        </p:cNvPr>
                        <p:cNvPicPr/>
                        <p:nvPr/>
                      </p:nvPicPr>
                      <p:blipFill>
                        <a:blip r:embed="rId7"/>
                        <a:stretch>
                          <a:fillRect/>
                        </a:stretch>
                      </p:blipFill>
                      <p:spPr>
                        <a:xfrm>
                          <a:off x="2333632" y="4532651"/>
                          <a:ext cx="264077" cy="208894"/>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E3C13765-06B1-47D3-8195-D5AA58A28FF8}"/>
                </a:ext>
              </a:extLst>
            </p:cNvPr>
            <p:cNvSpPr/>
            <p:nvPr/>
          </p:nvSpPr>
          <p:spPr>
            <a:xfrm>
              <a:off x="5043527" y="4077954"/>
              <a:ext cx="1086681" cy="336589"/>
            </a:xfrm>
            <a:prstGeom prst="rect">
              <a:avLst/>
            </a:prstGeom>
            <a:solidFill>
              <a:srgbClr val="EDEB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1EA74F0D-0668-4A39-95F5-86D939D743E6}"/>
                </a:ext>
              </a:extLst>
            </p:cNvPr>
            <p:cNvGraphicFramePr>
              <a:graphicFrameLocks noChangeAspect="1"/>
            </p:cNvGraphicFramePr>
            <p:nvPr>
              <p:extLst>
                <p:ext uri="{D42A27DB-BD31-4B8C-83A1-F6EECF244321}">
                  <p14:modId xmlns:p14="http://schemas.microsoft.com/office/powerpoint/2010/main" val="2154896700"/>
                </p:ext>
              </p:extLst>
            </p:nvPr>
          </p:nvGraphicFramePr>
          <p:xfrm>
            <a:off x="5495925" y="4229100"/>
            <a:ext cx="196850" cy="166688"/>
          </p:xfrm>
          <a:graphic>
            <a:graphicData uri="http://schemas.openxmlformats.org/presentationml/2006/ole">
              <mc:AlternateContent xmlns:mc="http://schemas.openxmlformats.org/markup-compatibility/2006">
                <mc:Choice xmlns:v="urn:schemas-microsoft-com:vml" Requires="v">
                  <p:oleObj spid="_x0000_s9890" name="Equation" r:id="rId8" imgW="241200" imgH="203040" progId="Equation.DSMT4">
                    <p:embed/>
                  </p:oleObj>
                </mc:Choice>
                <mc:Fallback>
                  <p:oleObj name="Equation" r:id="rId8" imgW="241200" imgH="203040" progId="Equation.DSMT4">
                    <p:embed/>
                    <p:pic>
                      <p:nvPicPr>
                        <p:cNvPr id="330" name="对象 329">
                          <a:extLst>
                            <a:ext uri="{FF2B5EF4-FFF2-40B4-BE49-F238E27FC236}">
                              <a16:creationId xmlns:a16="http://schemas.microsoft.com/office/drawing/2014/main" id="{D0AD0AC0-2A4B-485C-8A47-13F368D0174D}"/>
                            </a:ext>
                          </a:extLst>
                        </p:cNvPr>
                        <p:cNvPicPr/>
                        <p:nvPr/>
                      </p:nvPicPr>
                      <p:blipFill>
                        <a:blip r:embed="rId9"/>
                        <a:stretch>
                          <a:fillRect/>
                        </a:stretch>
                      </p:blipFill>
                      <p:spPr>
                        <a:xfrm>
                          <a:off x="5495925" y="4229100"/>
                          <a:ext cx="196850" cy="166688"/>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82DF0FB5-D533-4D9A-A108-E01750AFA932}"/>
                </a:ext>
              </a:extLst>
            </p:cNvPr>
            <p:cNvSpPr txBox="1"/>
            <p:nvPr/>
          </p:nvSpPr>
          <p:spPr>
            <a:xfrm>
              <a:off x="5112539" y="4062617"/>
              <a:ext cx="947695" cy="253916"/>
            </a:xfrm>
            <a:prstGeom prst="rect">
              <a:avLst/>
            </a:prstGeom>
            <a:noFill/>
          </p:spPr>
          <p:txBody>
            <a:bodyPr wrap="none" rtlCol="0">
              <a:spAutoFit/>
            </a:bodyPr>
            <a:lstStyle/>
            <a:p>
              <a:r>
                <a:rPr lang="en-US" altLang="zh-CN" sz="1050" dirty="0">
                  <a:latin typeface="Times New Roman" panose="02020603050405020304" pitchFamily="18" charset="0"/>
                  <a:cs typeface="Times New Roman" panose="02020603050405020304" pitchFamily="18" charset="0"/>
                </a:rPr>
                <a:t>Clean channel</a:t>
              </a:r>
              <a:endParaRPr lang="zh-CN" altLang="en-US" sz="1050" dirty="0">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C7A2A344-4975-4C9A-8386-BFE1752AC9C5}"/>
                </a:ext>
              </a:extLst>
            </p:cNvPr>
            <p:cNvGrpSpPr/>
            <p:nvPr/>
          </p:nvGrpSpPr>
          <p:grpSpPr>
            <a:xfrm>
              <a:off x="5040407" y="4497797"/>
              <a:ext cx="1086681" cy="352886"/>
              <a:chOff x="5040407" y="4516849"/>
              <a:chExt cx="1086681" cy="352886"/>
            </a:xfrm>
          </p:grpSpPr>
          <p:sp>
            <p:nvSpPr>
              <p:cNvPr id="354" name="矩形 353">
                <a:extLst>
                  <a:ext uri="{FF2B5EF4-FFF2-40B4-BE49-F238E27FC236}">
                    <a16:creationId xmlns:a16="http://schemas.microsoft.com/office/drawing/2014/main" id="{0068604A-10F9-4991-BBAA-35FEF04C7460}"/>
                  </a:ext>
                </a:extLst>
              </p:cNvPr>
              <p:cNvSpPr/>
              <p:nvPr/>
            </p:nvSpPr>
            <p:spPr>
              <a:xfrm>
                <a:off x="5040407" y="4533146"/>
                <a:ext cx="1086681" cy="336589"/>
              </a:xfrm>
              <a:prstGeom prst="rect">
                <a:avLst/>
              </a:prstGeom>
              <a:solidFill>
                <a:srgbClr val="EDEB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355" name="对象 354">
                <a:extLst>
                  <a:ext uri="{FF2B5EF4-FFF2-40B4-BE49-F238E27FC236}">
                    <a16:creationId xmlns:a16="http://schemas.microsoft.com/office/drawing/2014/main" id="{19C52744-8312-4CD0-B6C3-0778D33C105B}"/>
                  </a:ext>
                </a:extLst>
              </p:cNvPr>
              <p:cNvGraphicFramePr>
                <a:graphicFrameLocks noChangeAspect="1"/>
              </p:cNvGraphicFramePr>
              <p:nvPr>
                <p:extLst>
                  <p:ext uri="{D42A27DB-BD31-4B8C-83A1-F6EECF244321}">
                    <p14:modId xmlns:p14="http://schemas.microsoft.com/office/powerpoint/2010/main" val="1871326347"/>
                  </p:ext>
                </p:extLst>
              </p:nvPr>
            </p:nvGraphicFramePr>
            <p:xfrm>
              <a:off x="5471274" y="4682410"/>
              <a:ext cx="239360" cy="187325"/>
            </p:xfrm>
            <a:graphic>
              <a:graphicData uri="http://schemas.openxmlformats.org/presentationml/2006/ole">
                <mc:AlternateContent xmlns:mc="http://schemas.openxmlformats.org/markup-compatibility/2006">
                  <mc:Choice xmlns:v="urn:schemas-microsoft-com:vml" Requires="v">
                    <p:oleObj spid="_x0000_s9891" name="Equation" r:id="rId10" imgW="291960" imgH="228600" progId="Equation.DSMT4">
                      <p:embed/>
                    </p:oleObj>
                  </mc:Choice>
                  <mc:Fallback>
                    <p:oleObj name="Equation" r:id="rId10" imgW="291960" imgH="228600" progId="Equation.DSMT4">
                      <p:embed/>
                      <p:pic>
                        <p:nvPicPr>
                          <p:cNvPr id="590" name="对象 589">
                            <a:extLst>
                              <a:ext uri="{FF2B5EF4-FFF2-40B4-BE49-F238E27FC236}">
                                <a16:creationId xmlns:a16="http://schemas.microsoft.com/office/drawing/2014/main" id="{713C241E-685C-427E-96AA-5AEB61B8F279}"/>
                              </a:ext>
                            </a:extLst>
                          </p:cNvPr>
                          <p:cNvPicPr/>
                          <p:nvPr/>
                        </p:nvPicPr>
                        <p:blipFill>
                          <a:blip r:embed="rId11"/>
                          <a:stretch>
                            <a:fillRect/>
                          </a:stretch>
                        </p:blipFill>
                        <p:spPr>
                          <a:xfrm>
                            <a:off x="5471274" y="4682410"/>
                            <a:ext cx="239360" cy="187325"/>
                          </a:xfrm>
                          <a:prstGeom prst="rect">
                            <a:avLst/>
                          </a:prstGeom>
                        </p:spPr>
                      </p:pic>
                    </p:oleObj>
                  </mc:Fallback>
                </mc:AlternateContent>
              </a:graphicData>
            </a:graphic>
          </p:graphicFrame>
          <p:sp>
            <p:nvSpPr>
              <p:cNvPr id="356" name="文本框 355">
                <a:extLst>
                  <a:ext uri="{FF2B5EF4-FFF2-40B4-BE49-F238E27FC236}">
                    <a16:creationId xmlns:a16="http://schemas.microsoft.com/office/drawing/2014/main" id="{6A002363-7E0A-47B5-AA80-510698EBB4DA}"/>
                  </a:ext>
                </a:extLst>
              </p:cNvPr>
              <p:cNvSpPr txBox="1"/>
              <p:nvPr/>
            </p:nvSpPr>
            <p:spPr>
              <a:xfrm>
                <a:off x="5051598" y="4516849"/>
                <a:ext cx="1073506" cy="215078"/>
              </a:xfrm>
              <a:prstGeom prst="rect">
                <a:avLst/>
              </a:prstGeom>
              <a:noFill/>
            </p:spPr>
            <p:txBody>
              <a:bodyPr wrap="none" rtlCol="0">
                <a:spAutoFit/>
              </a:bodyPr>
              <a:lstStyle/>
              <a:p>
                <a:r>
                  <a:rPr lang="en-US" altLang="zh-CN" sz="1050" dirty="0">
                    <a:latin typeface="Times New Roman" panose="02020603050405020304" pitchFamily="18" charset="0"/>
                    <a:cs typeface="Times New Roman" panose="02020603050405020304" pitchFamily="18" charset="0"/>
                  </a:rPr>
                  <a:t>Backdoor channel</a:t>
                </a:r>
                <a:endParaRPr lang="zh-CN" altLang="en-US" sz="1050" dirty="0">
                  <a:latin typeface="Times New Roman" panose="02020603050405020304" pitchFamily="18" charset="0"/>
                  <a:cs typeface="Times New Roman" panose="02020603050405020304" pitchFamily="18" charset="0"/>
                </a:endParaRPr>
              </a:p>
            </p:txBody>
          </p:sp>
        </p:grpSp>
        <p:cxnSp>
          <p:nvCxnSpPr>
            <p:cNvPr id="14" name="直接箭头连接符 13">
              <a:extLst>
                <a:ext uri="{FF2B5EF4-FFF2-40B4-BE49-F238E27FC236}">
                  <a16:creationId xmlns:a16="http://schemas.microsoft.com/office/drawing/2014/main" id="{FDF8154A-054E-4F9B-9B58-BFE69E1BD195}"/>
                </a:ext>
              </a:extLst>
            </p:cNvPr>
            <p:cNvCxnSpPr>
              <a:stCxn id="207" idx="1"/>
              <a:endCxn id="8" idx="3"/>
            </p:cNvCxnSpPr>
            <p:nvPr/>
          </p:nvCxnSpPr>
          <p:spPr>
            <a:xfrm flipH="1" flipV="1">
              <a:off x="3065702" y="4466176"/>
              <a:ext cx="305855" cy="1"/>
            </a:xfrm>
            <a:prstGeom prst="straightConnector1">
              <a:avLst/>
            </a:prstGeom>
            <a:ln w="15875">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B318AD3F-E079-4FCC-AB87-E56481B8067C}"/>
                </a:ext>
              </a:extLst>
            </p:cNvPr>
            <p:cNvCxnSpPr>
              <a:stCxn id="207" idx="3"/>
              <a:endCxn id="10" idx="1"/>
            </p:cNvCxnSpPr>
            <p:nvPr/>
          </p:nvCxnSpPr>
          <p:spPr>
            <a:xfrm flipV="1">
              <a:off x="4703503" y="4246249"/>
              <a:ext cx="340024" cy="219928"/>
            </a:xfrm>
            <a:prstGeom prst="bentConnector3">
              <a:avLst>
                <a:gd name="adj1" fmla="val 31792"/>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连接符: 肘形 15">
              <a:extLst>
                <a:ext uri="{FF2B5EF4-FFF2-40B4-BE49-F238E27FC236}">
                  <a16:creationId xmlns:a16="http://schemas.microsoft.com/office/drawing/2014/main" id="{B0896A49-D2CE-40E8-9707-EF99726CE535}"/>
                </a:ext>
              </a:extLst>
            </p:cNvPr>
            <p:cNvCxnSpPr>
              <a:stCxn id="207" idx="3"/>
              <a:endCxn id="354" idx="1"/>
            </p:cNvCxnSpPr>
            <p:nvPr/>
          </p:nvCxnSpPr>
          <p:spPr>
            <a:xfrm>
              <a:off x="4703503" y="4466177"/>
              <a:ext cx="336904" cy="216212"/>
            </a:xfrm>
            <a:prstGeom prst="bentConnector3">
              <a:avLst>
                <a:gd name="adj1" fmla="val 3233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BB837B72-EB4B-4D53-BB7E-97C326189DF8}"/>
                </a:ext>
              </a:extLst>
            </p:cNvPr>
            <p:cNvCxnSpPr>
              <a:cxnSpLocks/>
              <a:stCxn id="10" idx="3"/>
              <a:endCxn id="33" idx="1"/>
            </p:cNvCxnSpPr>
            <p:nvPr/>
          </p:nvCxnSpPr>
          <p:spPr>
            <a:xfrm>
              <a:off x="6130208" y="4246249"/>
              <a:ext cx="336904" cy="219927"/>
            </a:xfrm>
            <a:prstGeom prst="bentConnector3">
              <a:avLst>
                <a:gd name="adj1" fmla="val 5000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BCB6B023-1ED4-4636-BAFD-B156424AB17D}"/>
                </a:ext>
              </a:extLst>
            </p:cNvPr>
            <p:cNvCxnSpPr>
              <a:cxnSpLocks/>
              <a:stCxn id="354" idx="3"/>
              <a:endCxn id="33" idx="1"/>
            </p:cNvCxnSpPr>
            <p:nvPr/>
          </p:nvCxnSpPr>
          <p:spPr>
            <a:xfrm flipV="1">
              <a:off x="6127088" y="4466176"/>
              <a:ext cx="340024" cy="216213"/>
            </a:xfrm>
            <a:prstGeom prst="bentConnector3">
              <a:avLst>
                <a:gd name="adj1" fmla="val 50000"/>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FB0A7BD-54B2-4551-9645-7A4B2280F891}"/>
                </a:ext>
              </a:extLst>
            </p:cNvPr>
            <p:cNvCxnSpPr>
              <a:cxnSpLocks/>
              <a:stCxn id="33" idx="3"/>
              <a:endCxn id="20" idx="1"/>
            </p:cNvCxnSpPr>
            <p:nvPr/>
          </p:nvCxnSpPr>
          <p:spPr>
            <a:xfrm flipV="1">
              <a:off x="7881417" y="4454933"/>
              <a:ext cx="293996" cy="1124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CB86FFD1-13C7-4702-85B6-12210855C00E}"/>
                </a:ext>
              </a:extLst>
            </p:cNvPr>
            <p:cNvSpPr/>
            <p:nvPr/>
          </p:nvSpPr>
          <p:spPr>
            <a:xfrm>
              <a:off x="8175413" y="4090263"/>
              <a:ext cx="1200064" cy="729340"/>
            </a:xfrm>
            <a:prstGeom prst="rect">
              <a:avLst/>
            </a:prstGeom>
            <a:solidFill>
              <a:srgbClr val="C5D7E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1" name="对象 20">
              <a:extLst>
                <a:ext uri="{FF2B5EF4-FFF2-40B4-BE49-F238E27FC236}">
                  <a16:creationId xmlns:a16="http://schemas.microsoft.com/office/drawing/2014/main" id="{0AE8C20A-3325-4AB7-A7C6-25D674600FCD}"/>
                </a:ext>
              </a:extLst>
            </p:cNvPr>
            <p:cNvGraphicFramePr>
              <a:graphicFrameLocks noChangeAspect="1"/>
            </p:cNvGraphicFramePr>
            <p:nvPr>
              <p:extLst>
                <p:ext uri="{D42A27DB-BD31-4B8C-83A1-F6EECF244321}">
                  <p14:modId xmlns:p14="http://schemas.microsoft.com/office/powerpoint/2010/main" val="664753757"/>
                </p:ext>
              </p:extLst>
            </p:nvPr>
          </p:nvGraphicFramePr>
          <p:xfrm>
            <a:off x="8637333" y="4527639"/>
            <a:ext cx="276225" cy="220662"/>
          </p:xfrm>
          <a:graphic>
            <a:graphicData uri="http://schemas.openxmlformats.org/presentationml/2006/ole">
              <mc:AlternateContent xmlns:mc="http://schemas.openxmlformats.org/markup-compatibility/2006">
                <mc:Choice xmlns:v="urn:schemas-microsoft-com:vml" Requires="v">
                  <p:oleObj spid="_x0000_s9892" name="Equation" r:id="rId12" imgW="304560" imgH="241200" progId="Equation.DSMT4">
                    <p:embed/>
                  </p:oleObj>
                </mc:Choice>
                <mc:Fallback>
                  <p:oleObj name="Equation" r:id="rId12" imgW="304560" imgH="241200" progId="Equation.DSMT4">
                    <p:embed/>
                    <p:pic>
                      <p:nvPicPr>
                        <p:cNvPr id="596" name="对象 595">
                          <a:extLst>
                            <a:ext uri="{FF2B5EF4-FFF2-40B4-BE49-F238E27FC236}">
                              <a16:creationId xmlns:a16="http://schemas.microsoft.com/office/drawing/2014/main" id="{154AC8D6-3BE0-4E9A-8E13-DC1DA1013175}"/>
                            </a:ext>
                          </a:extLst>
                        </p:cNvPr>
                        <p:cNvPicPr/>
                        <p:nvPr/>
                      </p:nvPicPr>
                      <p:blipFill>
                        <a:blip r:embed="rId13"/>
                        <a:stretch>
                          <a:fillRect/>
                        </a:stretch>
                      </p:blipFill>
                      <p:spPr>
                        <a:xfrm>
                          <a:off x="8637333" y="4527639"/>
                          <a:ext cx="276225" cy="220662"/>
                        </a:xfrm>
                        <a:prstGeom prst="rect">
                          <a:avLst/>
                        </a:prstGeom>
                      </p:spPr>
                    </p:pic>
                  </p:oleObj>
                </mc:Fallback>
              </mc:AlternateContent>
            </a:graphicData>
          </a:graphic>
        </p:graphicFrame>
        <p:grpSp>
          <p:nvGrpSpPr>
            <p:cNvPr id="22" name="组合 21">
              <a:extLst>
                <a:ext uri="{FF2B5EF4-FFF2-40B4-BE49-F238E27FC236}">
                  <a16:creationId xmlns:a16="http://schemas.microsoft.com/office/drawing/2014/main" id="{5E7FE7FE-F1B8-49BF-A5B4-241498D4B1B3}"/>
                </a:ext>
              </a:extLst>
            </p:cNvPr>
            <p:cNvGrpSpPr/>
            <p:nvPr/>
          </p:nvGrpSpPr>
          <p:grpSpPr>
            <a:xfrm>
              <a:off x="1820487" y="5319851"/>
              <a:ext cx="1210707" cy="1280048"/>
              <a:chOff x="459249" y="3975682"/>
              <a:chExt cx="1210707" cy="1280048"/>
            </a:xfrm>
          </p:grpSpPr>
          <p:grpSp>
            <p:nvGrpSpPr>
              <p:cNvPr id="343" name="组合 342">
                <a:extLst>
                  <a:ext uri="{FF2B5EF4-FFF2-40B4-BE49-F238E27FC236}">
                    <a16:creationId xmlns:a16="http://schemas.microsoft.com/office/drawing/2014/main" id="{A981B4C8-4BDC-49D3-9A84-FCFE458718F8}"/>
                  </a:ext>
                </a:extLst>
              </p:cNvPr>
              <p:cNvGrpSpPr/>
              <p:nvPr/>
            </p:nvGrpSpPr>
            <p:grpSpPr>
              <a:xfrm>
                <a:off x="459249" y="3975682"/>
                <a:ext cx="1210707" cy="1014033"/>
                <a:chOff x="293638" y="3897598"/>
                <a:chExt cx="1210707" cy="1014033"/>
              </a:xfrm>
            </p:grpSpPr>
            <p:grpSp>
              <p:nvGrpSpPr>
                <p:cNvPr id="345" name="组合 344">
                  <a:extLst>
                    <a:ext uri="{FF2B5EF4-FFF2-40B4-BE49-F238E27FC236}">
                      <a16:creationId xmlns:a16="http://schemas.microsoft.com/office/drawing/2014/main" id="{695FDF76-E4B6-44F5-AE62-0274BD5821B9}"/>
                    </a:ext>
                  </a:extLst>
                </p:cNvPr>
                <p:cNvGrpSpPr/>
                <p:nvPr/>
              </p:nvGrpSpPr>
              <p:grpSpPr>
                <a:xfrm>
                  <a:off x="293638" y="4024435"/>
                  <a:ext cx="1210707" cy="729931"/>
                  <a:chOff x="293638" y="4024435"/>
                  <a:chExt cx="1210707" cy="729931"/>
                </a:xfrm>
              </p:grpSpPr>
              <p:pic>
                <p:nvPicPr>
                  <p:cNvPr id="347" name="图片 346">
                    <a:extLst>
                      <a:ext uri="{FF2B5EF4-FFF2-40B4-BE49-F238E27FC236}">
                        <a16:creationId xmlns:a16="http://schemas.microsoft.com/office/drawing/2014/main" id="{D18F40C0-53A2-42CA-98AC-4404D46DA13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3638" y="4025026"/>
                    <a:ext cx="558375" cy="729340"/>
                  </a:xfrm>
                  <a:prstGeom prst="rect">
                    <a:avLst/>
                  </a:prstGeom>
                  <a:scene3d>
                    <a:camera prst="orthographicFront">
                      <a:rot lat="1440000" lon="17340000" rev="0"/>
                    </a:camera>
                    <a:lightRig rig="threePt" dir="t"/>
                  </a:scene3d>
                </p:spPr>
              </p:pic>
              <p:pic>
                <p:nvPicPr>
                  <p:cNvPr id="348" name="图片 347">
                    <a:extLst>
                      <a:ext uri="{FF2B5EF4-FFF2-40B4-BE49-F238E27FC236}">
                        <a16:creationId xmlns:a16="http://schemas.microsoft.com/office/drawing/2014/main" id="{89D14EA3-1D37-4678-94DA-066104272CB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0645" y="4025025"/>
                    <a:ext cx="558375" cy="729340"/>
                  </a:xfrm>
                  <a:prstGeom prst="rect">
                    <a:avLst/>
                  </a:prstGeom>
                  <a:scene3d>
                    <a:camera prst="orthographicFront">
                      <a:rot lat="1440000" lon="17340000" rev="0"/>
                    </a:camera>
                    <a:lightRig rig="threePt" dir="t"/>
                  </a:scene3d>
                </p:spPr>
              </p:pic>
              <p:pic>
                <p:nvPicPr>
                  <p:cNvPr id="349" name="图片 348">
                    <a:extLst>
                      <a:ext uri="{FF2B5EF4-FFF2-40B4-BE49-F238E27FC236}">
                        <a16:creationId xmlns:a16="http://schemas.microsoft.com/office/drawing/2014/main" id="{E189339D-2F7D-40D8-A2DE-E492E156367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5168" y="4025025"/>
                    <a:ext cx="558375" cy="729340"/>
                  </a:xfrm>
                  <a:prstGeom prst="rect">
                    <a:avLst/>
                  </a:prstGeom>
                  <a:scene3d>
                    <a:camera prst="orthographicFront">
                      <a:rot lat="1440000" lon="17340000" rev="0"/>
                    </a:camera>
                    <a:lightRig rig="threePt" dir="t"/>
                  </a:scene3d>
                </p:spPr>
              </p:pic>
              <p:pic>
                <p:nvPicPr>
                  <p:cNvPr id="350" name="图片 349">
                    <a:extLst>
                      <a:ext uri="{FF2B5EF4-FFF2-40B4-BE49-F238E27FC236}">
                        <a16:creationId xmlns:a16="http://schemas.microsoft.com/office/drawing/2014/main" id="{72AE157D-3146-441A-ABB6-E80BC197A87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358" y="4025025"/>
                    <a:ext cx="558375" cy="729340"/>
                  </a:xfrm>
                  <a:prstGeom prst="rect">
                    <a:avLst/>
                  </a:prstGeom>
                  <a:scene3d>
                    <a:camera prst="orthographicFront">
                      <a:rot lat="1440000" lon="17340000" rev="0"/>
                    </a:camera>
                    <a:lightRig rig="threePt" dir="t"/>
                  </a:scene3d>
                </p:spPr>
              </p:pic>
              <p:pic>
                <p:nvPicPr>
                  <p:cNvPr id="351" name="图片 350">
                    <a:extLst>
                      <a:ext uri="{FF2B5EF4-FFF2-40B4-BE49-F238E27FC236}">
                        <a16:creationId xmlns:a16="http://schemas.microsoft.com/office/drawing/2014/main" id="{911CA3E6-C262-4ACC-AD17-E7AB0DF15B5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1549" y="4025025"/>
                    <a:ext cx="558375" cy="729340"/>
                  </a:xfrm>
                  <a:prstGeom prst="rect">
                    <a:avLst/>
                  </a:prstGeom>
                  <a:scene3d>
                    <a:camera prst="orthographicFront">
                      <a:rot lat="1440000" lon="17340000" rev="0"/>
                    </a:camera>
                    <a:lightRig rig="threePt" dir="t"/>
                  </a:scene3d>
                </p:spPr>
              </p:pic>
              <p:pic>
                <p:nvPicPr>
                  <p:cNvPr id="352" name="图片 351">
                    <a:extLst>
                      <a:ext uri="{FF2B5EF4-FFF2-40B4-BE49-F238E27FC236}">
                        <a16:creationId xmlns:a16="http://schemas.microsoft.com/office/drawing/2014/main" id="{CF574290-B593-409C-A7DF-5786A671059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94739" y="4025025"/>
                    <a:ext cx="558375" cy="729340"/>
                  </a:xfrm>
                  <a:prstGeom prst="rect">
                    <a:avLst/>
                  </a:prstGeom>
                  <a:scene3d>
                    <a:camera prst="orthographicFront">
                      <a:rot lat="1440000" lon="17340000" rev="0"/>
                    </a:camera>
                    <a:lightRig rig="threePt" dir="t"/>
                  </a:scene3d>
                </p:spPr>
              </p:pic>
              <p:pic>
                <p:nvPicPr>
                  <p:cNvPr id="353" name="图片 352">
                    <a:extLst>
                      <a:ext uri="{FF2B5EF4-FFF2-40B4-BE49-F238E27FC236}">
                        <a16:creationId xmlns:a16="http://schemas.microsoft.com/office/drawing/2014/main" id="{337F3E23-A697-4E31-A2D2-2353AB6839F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97793" y="4024435"/>
                    <a:ext cx="606552" cy="729340"/>
                  </a:xfrm>
                  <a:prstGeom prst="rect">
                    <a:avLst/>
                  </a:prstGeom>
                  <a:scene3d>
                    <a:camera prst="orthographicFront">
                      <a:rot lat="1440000" lon="17340000" rev="0"/>
                    </a:camera>
                    <a:lightRig rig="threePt" dir="t"/>
                  </a:scene3d>
                </p:spPr>
              </p:pic>
            </p:grpSp>
            <p:sp>
              <p:nvSpPr>
                <p:cNvPr id="346" name="矩形 345">
                  <a:extLst>
                    <a:ext uri="{FF2B5EF4-FFF2-40B4-BE49-F238E27FC236}">
                      <a16:creationId xmlns:a16="http://schemas.microsoft.com/office/drawing/2014/main" id="{00BB4039-263E-4837-8146-F710AA5414D9}"/>
                    </a:ext>
                  </a:extLst>
                </p:cNvPr>
                <p:cNvSpPr/>
                <p:nvPr/>
              </p:nvSpPr>
              <p:spPr>
                <a:xfrm>
                  <a:off x="380645" y="3897598"/>
                  <a:ext cx="1034670" cy="10140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4" name="文本框 343">
                <a:extLst>
                  <a:ext uri="{FF2B5EF4-FFF2-40B4-BE49-F238E27FC236}">
                    <a16:creationId xmlns:a16="http://schemas.microsoft.com/office/drawing/2014/main" id="{181D9923-C908-4F71-9F51-9E138A839B08}"/>
                  </a:ext>
                </a:extLst>
              </p:cNvPr>
              <p:cNvSpPr txBox="1"/>
              <p:nvPr/>
            </p:nvSpPr>
            <p:spPr>
              <a:xfrm>
                <a:off x="654073" y="4994120"/>
                <a:ext cx="821059"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Input batch</a:t>
                </a:r>
                <a:endParaRPr lang="zh-CN" altLang="en-US" sz="1100" dirty="0">
                  <a:latin typeface="Times New Roman" panose="02020603050405020304" pitchFamily="18" charset="0"/>
                  <a:cs typeface="Times New Roman" panose="02020603050405020304" pitchFamily="18" charset="0"/>
                </a:endParaRPr>
              </a:p>
            </p:txBody>
          </p:sp>
        </p:grpSp>
        <p:grpSp>
          <p:nvGrpSpPr>
            <p:cNvPr id="23" name="组合 22">
              <a:extLst>
                <a:ext uri="{FF2B5EF4-FFF2-40B4-BE49-F238E27FC236}">
                  <a16:creationId xmlns:a16="http://schemas.microsoft.com/office/drawing/2014/main" id="{B33FCC5C-4DE1-4F19-9474-F290ED6A3D1C}"/>
                </a:ext>
              </a:extLst>
            </p:cNvPr>
            <p:cNvGrpSpPr/>
            <p:nvPr/>
          </p:nvGrpSpPr>
          <p:grpSpPr>
            <a:xfrm>
              <a:off x="3371557" y="4005351"/>
              <a:ext cx="1331946" cy="1226049"/>
              <a:chOff x="3275750" y="4005351"/>
              <a:chExt cx="1331946" cy="1226049"/>
            </a:xfrm>
          </p:grpSpPr>
          <p:sp>
            <p:nvSpPr>
              <p:cNvPr id="207" name="矩形 206">
                <a:extLst>
                  <a:ext uri="{FF2B5EF4-FFF2-40B4-BE49-F238E27FC236}">
                    <a16:creationId xmlns:a16="http://schemas.microsoft.com/office/drawing/2014/main" id="{38D64E9A-ABB7-4A7C-A1A7-1702736063CA}"/>
                  </a:ext>
                </a:extLst>
              </p:cNvPr>
              <p:cNvSpPr/>
              <p:nvPr/>
            </p:nvSpPr>
            <p:spPr>
              <a:xfrm>
                <a:off x="3275750" y="4005351"/>
                <a:ext cx="1331946" cy="92165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8" name="组合 207">
                <a:extLst>
                  <a:ext uri="{FF2B5EF4-FFF2-40B4-BE49-F238E27FC236}">
                    <a16:creationId xmlns:a16="http://schemas.microsoft.com/office/drawing/2014/main" id="{C98ED8BB-4954-4CAF-AECD-014F8FD44735}"/>
                  </a:ext>
                </a:extLst>
              </p:cNvPr>
              <p:cNvGrpSpPr/>
              <p:nvPr/>
            </p:nvGrpSpPr>
            <p:grpSpPr>
              <a:xfrm>
                <a:off x="3330687" y="4039805"/>
                <a:ext cx="1219200" cy="865728"/>
                <a:chOff x="2415825" y="5224641"/>
                <a:chExt cx="1219200" cy="865728"/>
              </a:xfrm>
            </p:grpSpPr>
            <p:grpSp>
              <p:nvGrpSpPr>
                <p:cNvPr id="210" name="组合 209">
                  <a:extLst>
                    <a:ext uri="{FF2B5EF4-FFF2-40B4-BE49-F238E27FC236}">
                      <a16:creationId xmlns:a16="http://schemas.microsoft.com/office/drawing/2014/main" id="{36F65F1C-21EC-497F-9DA9-CB22E6EA308A}"/>
                    </a:ext>
                  </a:extLst>
                </p:cNvPr>
                <p:cNvGrpSpPr/>
                <p:nvPr/>
              </p:nvGrpSpPr>
              <p:grpSpPr>
                <a:xfrm>
                  <a:off x="2415825" y="5224641"/>
                  <a:ext cx="1219200" cy="130524"/>
                  <a:chOff x="6096000" y="3502084"/>
                  <a:chExt cx="1219200" cy="130524"/>
                </a:xfrm>
              </p:grpSpPr>
              <p:sp>
                <p:nvSpPr>
                  <p:cNvPr id="325" name="矩形 324">
                    <a:extLst>
                      <a:ext uri="{FF2B5EF4-FFF2-40B4-BE49-F238E27FC236}">
                        <a16:creationId xmlns:a16="http://schemas.microsoft.com/office/drawing/2014/main" id="{98C4C8AA-A54A-4431-877E-CAF0972D2300}"/>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a:extLst>
                      <a:ext uri="{FF2B5EF4-FFF2-40B4-BE49-F238E27FC236}">
                        <a16:creationId xmlns:a16="http://schemas.microsoft.com/office/drawing/2014/main" id="{D97E8CCC-8B5C-4FB9-93C2-D6621D50A449}"/>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a:extLst>
                      <a:ext uri="{FF2B5EF4-FFF2-40B4-BE49-F238E27FC236}">
                        <a16:creationId xmlns:a16="http://schemas.microsoft.com/office/drawing/2014/main" id="{47FF6570-2A58-483B-810C-E9904599AA28}"/>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a:extLst>
                      <a:ext uri="{FF2B5EF4-FFF2-40B4-BE49-F238E27FC236}">
                        <a16:creationId xmlns:a16="http://schemas.microsoft.com/office/drawing/2014/main" id="{84993B70-0539-44D2-ACF8-B965300CE24D}"/>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a:extLst>
                      <a:ext uri="{FF2B5EF4-FFF2-40B4-BE49-F238E27FC236}">
                        <a16:creationId xmlns:a16="http://schemas.microsoft.com/office/drawing/2014/main" id="{F06D3BB3-E19E-44F2-9FD2-7DCF6BF0A06E}"/>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a:extLst>
                      <a:ext uri="{FF2B5EF4-FFF2-40B4-BE49-F238E27FC236}">
                        <a16:creationId xmlns:a16="http://schemas.microsoft.com/office/drawing/2014/main" id="{1C9EA6E5-F9C5-4166-B63F-BF9FE38ED364}"/>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52460EA9-5932-4890-96D8-8CACCD7BC4E0}"/>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a:extLst>
                      <a:ext uri="{FF2B5EF4-FFF2-40B4-BE49-F238E27FC236}">
                        <a16:creationId xmlns:a16="http://schemas.microsoft.com/office/drawing/2014/main" id="{977EF2AB-3002-458F-919C-4BEE6AEA6F5D}"/>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a:extLst>
                      <a:ext uri="{FF2B5EF4-FFF2-40B4-BE49-F238E27FC236}">
                        <a16:creationId xmlns:a16="http://schemas.microsoft.com/office/drawing/2014/main" id="{D50248A2-547A-4C13-9FD4-BF6F3E8DB208}"/>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a:extLst>
                      <a:ext uri="{FF2B5EF4-FFF2-40B4-BE49-F238E27FC236}">
                        <a16:creationId xmlns:a16="http://schemas.microsoft.com/office/drawing/2014/main" id="{8880CE0A-4346-488D-A624-09C99D9510B0}"/>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矩形 334">
                    <a:extLst>
                      <a:ext uri="{FF2B5EF4-FFF2-40B4-BE49-F238E27FC236}">
                        <a16:creationId xmlns:a16="http://schemas.microsoft.com/office/drawing/2014/main" id="{2F289E54-18D3-4DAC-9437-E9C5FB1F9577}"/>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a:extLst>
                      <a:ext uri="{FF2B5EF4-FFF2-40B4-BE49-F238E27FC236}">
                        <a16:creationId xmlns:a16="http://schemas.microsoft.com/office/drawing/2014/main" id="{3B2DF945-ACB1-4B3A-8310-11734BC72B01}"/>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a:extLst>
                      <a:ext uri="{FF2B5EF4-FFF2-40B4-BE49-F238E27FC236}">
                        <a16:creationId xmlns:a16="http://schemas.microsoft.com/office/drawing/2014/main" id="{EDF2885E-E729-4527-B423-322EC3C73ACF}"/>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矩形 337">
                    <a:extLst>
                      <a:ext uri="{FF2B5EF4-FFF2-40B4-BE49-F238E27FC236}">
                        <a16:creationId xmlns:a16="http://schemas.microsoft.com/office/drawing/2014/main" id="{D9A3D674-462B-45A4-881E-8FEFA821E810}"/>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a:extLst>
                      <a:ext uri="{FF2B5EF4-FFF2-40B4-BE49-F238E27FC236}">
                        <a16:creationId xmlns:a16="http://schemas.microsoft.com/office/drawing/2014/main" id="{8A52B665-3E1D-4D23-9819-356B84A055C8}"/>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a:extLst>
                      <a:ext uri="{FF2B5EF4-FFF2-40B4-BE49-F238E27FC236}">
                        <a16:creationId xmlns:a16="http://schemas.microsoft.com/office/drawing/2014/main" id="{0E18919B-76A5-4DC5-88F1-6367F7A6B533}"/>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a:extLst>
                      <a:ext uri="{FF2B5EF4-FFF2-40B4-BE49-F238E27FC236}">
                        <a16:creationId xmlns:a16="http://schemas.microsoft.com/office/drawing/2014/main" id="{74AEB687-CF0F-4167-91E3-A25F21CB7664}"/>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2" name="图片 341">
                    <a:extLst>
                      <a:ext uri="{FF2B5EF4-FFF2-40B4-BE49-F238E27FC236}">
                        <a16:creationId xmlns:a16="http://schemas.microsoft.com/office/drawing/2014/main" id="{C6E041EE-F610-4EBF-A267-E20D6364CC97}"/>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1" name="组合 210">
                  <a:extLst>
                    <a:ext uri="{FF2B5EF4-FFF2-40B4-BE49-F238E27FC236}">
                      <a16:creationId xmlns:a16="http://schemas.microsoft.com/office/drawing/2014/main" id="{6D7066AF-2ABD-45C5-B26D-F8989C7FBD3F}"/>
                    </a:ext>
                  </a:extLst>
                </p:cNvPr>
                <p:cNvGrpSpPr/>
                <p:nvPr/>
              </p:nvGrpSpPr>
              <p:grpSpPr>
                <a:xfrm>
                  <a:off x="2415825" y="5347175"/>
                  <a:ext cx="1219200" cy="130524"/>
                  <a:chOff x="6096000" y="3502084"/>
                  <a:chExt cx="1219200" cy="130524"/>
                </a:xfrm>
              </p:grpSpPr>
              <p:sp>
                <p:nvSpPr>
                  <p:cNvPr id="307" name="矩形 306">
                    <a:extLst>
                      <a:ext uri="{FF2B5EF4-FFF2-40B4-BE49-F238E27FC236}">
                        <a16:creationId xmlns:a16="http://schemas.microsoft.com/office/drawing/2014/main" id="{83B1E103-2111-4F65-8A82-1A8938DC1924}"/>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a:extLst>
                      <a:ext uri="{FF2B5EF4-FFF2-40B4-BE49-F238E27FC236}">
                        <a16:creationId xmlns:a16="http://schemas.microsoft.com/office/drawing/2014/main" id="{F951DE00-0A13-4C40-A8A4-2F14C00DA2F9}"/>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a:extLst>
                      <a:ext uri="{FF2B5EF4-FFF2-40B4-BE49-F238E27FC236}">
                        <a16:creationId xmlns:a16="http://schemas.microsoft.com/office/drawing/2014/main" id="{46F24185-77D7-4039-9855-4466B704D6FF}"/>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a:extLst>
                      <a:ext uri="{FF2B5EF4-FFF2-40B4-BE49-F238E27FC236}">
                        <a16:creationId xmlns:a16="http://schemas.microsoft.com/office/drawing/2014/main" id="{B32D00CB-E975-4426-8CA1-F6EBAC127BA5}"/>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a:extLst>
                      <a:ext uri="{FF2B5EF4-FFF2-40B4-BE49-F238E27FC236}">
                        <a16:creationId xmlns:a16="http://schemas.microsoft.com/office/drawing/2014/main" id="{8608B356-C1F0-4988-945C-132C68217198}"/>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a:extLst>
                      <a:ext uri="{FF2B5EF4-FFF2-40B4-BE49-F238E27FC236}">
                        <a16:creationId xmlns:a16="http://schemas.microsoft.com/office/drawing/2014/main" id="{A34729C7-3EA1-4977-BAA8-52E48F561F61}"/>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a:extLst>
                      <a:ext uri="{FF2B5EF4-FFF2-40B4-BE49-F238E27FC236}">
                        <a16:creationId xmlns:a16="http://schemas.microsoft.com/office/drawing/2014/main" id="{4540A796-D094-4670-BC38-2C91BA9FEB65}"/>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a:extLst>
                      <a:ext uri="{FF2B5EF4-FFF2-40B4-BE49-F238E27FC236}">
                        <a16:creationId xmlns:a16="http://schemas.microsoft.com/office/drawing/2014/main" id="{4FE37323-ADBF-44F0-99A8-8C8A83E18F1F}"/>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a:extLst>
                      <a:ext uri="{FF2B5EF4-FFF2-40B4-BE49-F238E27FC236}">
                        <a16:creationId xmlns:a16="http://schemas.microsoft.com/office/drawing/2014/main" id="{0E505322-600A-43FC-A1E9-7D2784EEF625}"/>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a:extLst>
                      <a:ext uri="{FF2B5EF4-FFF2-40B4-BE49-F238E27FC236}">
                        <a16:creationId xmlns:a16="http://schemas.microsoft.com/office/drawing/2014/main" id="{6D3EFBB1-DC71-456B-81CC-0B09A34D7421}"/>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a:extLst>
                      <a:ext uri="{FF2B5EF4-FFF2-40B4-BE49-F238E27FC236}">
                        <a16:creationId xmlns:a16="http://schemas.microsoft.com/office/drawing/2014/main" id="{27B92BD5-4B23-498C-B43F-776776880B61}"/>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a:extLst>
                      <a:ext uri="{FF2B5EF4-FFF2-40B4-BE49-F238E27FC236}">
                        <a16:creationId xmlns:a16="http://schemas.microsoft.com/office/drawing/2014/main" id="{7C24443E-55A0-4926-94E5-FAD99D54DF6F}"/>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a:extLst>
                      <a:ext uri="{FF2B5EF4-FFF2-40B4-BE49-F238E27FC236}">
                        <a16:creationId xmlns:a16="http://schemas.microsoft.com/office/drawing/2014/main" id="{56D49EF8-B853-4A91-8ED7-3371EAE0BFD3}"/>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970CADFC-A1E4-4D34-93A6-CE75E8F88DAB}"/>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a:extLst>
                      <a:ext uri="{FF2B5EF4-FFF2-40B4-BE49-F238E27FC236}">
                        <a16:creationId xmlns:a16="http://schemas.microsoft.com/office/drawing/2014/main" id="{5495640E-778F-4F05-986D-C1FF2EAB96B0}"/>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a:extLst>
                      <a:ext uri="{FF2B5EF4-FFF2-40B4-BE49-F238E27FC236}">
                        <a16:creationId xmlns:a16="http://schemas.microsoft.com/office/drawing/2014/main" id="{2DD95F1E-2607-4B0A-93D0-E19396BF8661}"/>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a:extLst>
                      <a:ext uri="{FF2B5EF4-FFF2-40B4-BE49-F238E27FC236}">
                        <a16:creationId xmlns:a16="http://schemas.microsoft.com/office/drawing/2014/main" id="{4C794182-7B1B-4A59-92D4-6FAF6E03A4E0}"/>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4" name="图片 323">
                    <a:extLst>
                      <a:ext uri="{FF2B5EF4-FFF2-40B4-BE49-F238E27FC236}">
                        <a16:creationId xmlns:a16="http://schemas.microsoft.com/office/drawing/2014/main" id="{0E4EFD9A-7D30-4917-91DE-95B0F27D51BA}"/>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2" name="组合 211">
                  <a:extLst>
                    <a:ext uri="{FF2B5EF4-FFF2-40B4-BE49-F238E27FC236}">
                      <a16:creationId xmlns:a16="http://schemas.microsoft.com/office/drawing/2014/main" id="{4923DA88-3A1F-4E1E-B243-574E01D3A545}"/>
                    </a:ext>
                  </a:extLst>
                </p:cNvPr>
                <p:cNvGrpSpPr/>
                <p:nvPr/>
              </p:nvGrpSpPr>
              <p:grpSpPr>
                <a:xfrm>
                  <a:off x="2415825" y="5469709"/>
                  <a:ext cx="1219200" cy="130524"/>
                  <a:chOff x="6096000" y="3502084"/>
                  <a:chExt cx="1219200" cy="130524"/>
                </a:xfrm>
              </p:grpSpPr>
              <p:sp>
                <p:nvSpPr>
                  <p:cNvPr id="289" name="矩形 288">
                    <a:extLst>
                      <a:ext uri="{FF2B5EF4-FFF2-40B4-BE49-F238E27FC236}">
                        <a16:creationId xmlns:a16="http://schemas.microsoft.com/office/drawing/2014/main" id="{CA894FA4-FB61-44FD-9378-C20E01B3D170}"/>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a:extLst>
                      <a:ext uri="{FF2B5EF4-FFF2-40B4-BE49-F238E27FC236}">
                        <a16:creationId xmlns:a16="http://schemas.microsoft.com/office/drawing/2014/main" id="{6BE5B88B-7962-4AC2-878E-97E166FA8D28}"/>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a:extLst>
                      <a:ext uri="{FF2B5EF4-FFF2-40B4-BE49-F238E27FC236}">
                        <a16:creationId xmlns:a16="http://schemas.microsoft.com/office/drawing/2014/main" id="{641E9C09-8A04-4848-ADA6-7E25DD350A0D}"/>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矩形 291">
                    <a:extLst>
                      <a:ext uri="{FF2B5EF4-FFF2-40B4-BE49-F238E27FC236}">
                        <a16:creationId xmlns:a16="http://schemas.microsoft.com/office/drawing/2014/main" id="{ADD32862-5BF0-4FBC-9F78-774CBB3ECDD9}"/>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a:extLst>
                      <a:ext uri="{FF2B5EF4-FFF2-40B4-BE49-F238E27FC236}">
                        <a16:creationId xmlns:a16="http://schemas.microsoft.com/office/drawing/2014/main" id="{15026090-522D-4A61-95BC-FDA7ECE4E7B8}"/>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a:extLst>
                      <a:ext uri="{FF2B5EF4-FFF2-40B4-BE49-F238E27FC236}">
                        <a16:creationId xmlns:a16="http://schemas.microsoft.com/office/drawing/2014/main" id="{7D847A35-AF88-4EE6-9901-880F7BA4FFB7}"/>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a:extLst>
                      <a:ext uri="{FF2B5EF4-FFF2-40B4-BE49-F238E27FC236}">
                        <a16:creationId xmlns:a16="http://schemas.microsoft.com/office/drawing/2014/main" id="{02A2AC20-A9D1-4A56-8DB0-A93436F6337B}"/>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a:extLst>
                      <a:ext uri="{FF2B5EF4-FFF2-40B4-BE49-F238E27FC236}">
                        <a16:creationId xmlns:a16="http://schemas.microsoft.com/office/drawing/2014/main" id="{6A81D687-1300-457C-9C38-0B0A3A82356F}"/>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a:extLst>
                      <a:ext uri="{FF2B5EF4-FFF2-40B4-BE49-F238E27FC236}">
                        <a16:creationId xmlns:a16="http://schemas.microsoft.com/office/drawing/2014/main" id="{4782FB0A-62F2-4427-A415-E88299EDD295}"/>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a:extLst>
                      <a:ext uri="{FF2B5EF4-FFF2-40B4-BE49-F238E27FC236}">
                        <a16:creationId xmlns:a16="http://schemas.microsoft.com/office/drawing/2014/main" id="{D549146A-FD48-46C4-A6B9-3C4FE5ADFA35}"/>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a:extLst>
                      <a:ext uri="{FF2B5EF4-FFF2-40B4-BE49-F238E27FC236}">
                        <a16:creationId xmlns:a16="http://schemas.microsoft.com/office/drawing/2014/main" id="{4C88668F-E2D4-43A9-B97D-E60881BE6A25}"/>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a:extLst>
                      <a:ext uri="{FF2B5EF4-FFF2-40B4-BE49-F238E27FC236}">
                        <a16:creationId xmlns:a16="http://schemas.microsoft.com/office/drawing/2014/main" id="{0CFADB80-7994-433D-81A9-75FD53FE0804}"/>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a:extLst>
                      <a:ext uri="{FF2B5EF4-FFF2-40B4-BE49-F238E27FC236}">
                        <a16:creationId xmlns:a16="http://schemas.microsoft.com/office/drawing/2014/main" id="{41512739-6D18-4005-9E03-4169863E903E}"/>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a:extLst>
                      <a:ext uri="{FF2B5EF4-FFF2-40B4-BE49-F238E27FC236}">
                        <a16:creationId xmlns:a16="http://schemas.microsoft.com/office/drawing/2014/main" id="{941F936D-34AA-4E94-B4EB-8F8BB8032B96}"/>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a:extLst>
                      <a:ext uri="{FF2B5EF4-FFF2-40B4-BE49-F238E27FC236}">
                        <a16:creationId xmlns:a16="http://schemas.microsoft.com/office/drawing/2014/main" id="{B0A9EB3F-A053-46B7-A307-DF9934CC1D93}"/>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a:extLst>
                      <a:ext uri="{FF2B5EF4-FFF2-40B4-BE49-F238E27FC236}">
                        <a16:creationId xmlns:a16="http://schemas.microsoft.com/office/drawing/2014/main" id="{10F424F4-5512-4FF7-A092-2BB164337606}"/>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a:extLst>
                      <a:ext uri="{FF2B5EF4-FFF2-40B4-BE49-F238E27FC236}">
                        <a16:creationId xmlns:a16="http://schemas.microsoft.com/office/drawing/2014/main" id="{20341CF6-68AD-42A9-B3C9-80AB4F7AA91F}"/>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6" name="图片 305">
                    <a:extLst>
                      <a:ext uri="{FF2B5EF4-FFF2-40B4-BE49-F238E27FC236}">
                        <a16:creationId xmlns:a16="http://schemas.microsoft.com/office/drawing/2014/main" id="{EB92EFBB-8065-48D6-97B0-487DD42E112A}"/>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3" name="组合 212">
                  <a:extLst>
                    <a:ext uri="{FF2B5EF4-FFF2-40B4-BE49-F238E27FC236}">
                      <a16:creationId xmlns:a16="http://schemas.microsoft.com/office/drawing/2014/main" id="{AFC21F90-2606-4AD5-84D6-718A2C9975D1}"/>
                    </a:ext>
                  </a:extLst>
                </p:cNvPr>
                <p:cNvGrpSpPr/>
                <p:nvPr/>
              </p:nvGrpSpPr>
              <p:grpSpPr>
                <a:xfrm>
                  <a:off x="2415825" y="5592243"/>
                  <a:ext cx="1219200" cy="130524"/>
                  <a:chOff x="6096000" y="3502084"/>
                  <a:chExt cx="1219200" cy="130524"/>
                </a:xfrm>
              </p:grpSpPr>
              <p:sp>
                <p:nvSpPr>
                  <p:cNvPr id="271" name="矩形 270">
                    <a:extLst>
                      <a:ext uri="{FF2B5EF4-FFF2-40B4-BE49-F238E27FC236}">
                        <a16:creationId xmlns:a16="http://schemas.microsoft.com/office/drawing/2014/main" id="{34BD504D-AA2D-4B24-A959-3C33DA1F1B16}"/>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a:extLst>
                      <a:ext uri="{FF2B5EF4-FFF2-40B4-BE49-F238E27FC236}">
                        <a16:creationId xmlns:a16="http://schemas.microsoft.com/office/drawing/2014/main" id="{FFAD5C27-C272-4E97-A238-62D8F434361B}"/>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a:extLst>
                      <a:ext uri="{FF2B5EF4-FFF2-40B4-BE49-F238E27FC236}">
                        <a16:creationId xmlns:a16="http://schemas.microsoft.com/office/drawing/2014/main" id="{597440EC-533A-476B-95CB-E02E9EAA52BD}"/>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a:extLst>
                      <a:ext uri="{FF2B5EF4-FFF2-40B4-BE49-F238E27FC236}">
                        <a16:creationId xmlns:a16="http://schemas.microsoft.com/office/drawing/2014/main" id="{8F82563E-03C4-4C84-904C-C180A3380F00}"/>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45063E53-391B-42E9-A53A-E168F4436BD8}"/>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B928994A-0849-401D-B7A7-73537CEFFE1C}"/>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B4B45A55-C239-4FF5-BF33-7DA60F2BE415}"/>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98189C18-D238-4CE1-8509-BD6990D02608}"/>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7D0EC5D1-A7AB-409E-A06A-41D1071E027A}"/>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a:extLst>
                      <a:ext uri="{FF2B5EF4-FFF2-40B4-BE49-F238E27FC236}">
                        <a16:creationId xmlns:a16="http://schemas.microsoft.com/office/drawing/2014/main" id="{20FA9DB0-1FB4-4803-A801-9CC29E7C4E8F}"/>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A373B140-BDAF-490E-8F77-D05692F59C1B}"/>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a:extLst>
                      <a:ext uri="{FF2B5EF4-FFF2-40B4-BE49-F238E27FC236}">
                        <a16:creationId xmlns:a16="http://schemas.microsoft.com/office/drawing/2014/main" id="{9BEAE56F-C0DE-4E04-9E84-CB728F0EA9ED}"/>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2D5A94D9-1E61-4489-A7F3-B133F2CA447B}"/>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a:extLst>
                      <a:ext uri="{FF2B5EF4-FFF2-40B4-BE49-F238E27FC236}">
                        <a16:creationId xmlns:a16="http://schemas.microsoft.com/office/drawing/2014/main" id="{963B51CA-69DB-461A-ADCF-ED16CECFFE49}"/>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a:extLst>
                      <a:ext uri="{FF2B5EF4-FFF2-40B4-BE49-F238E27FC236}">
                        <a16:creationId xmlns:a16="http://schemas.microsoft.com/office/drawing/2014/main" id="{F6EC4CE1-BB16-43A9-BF48-075D95C2B1BB}"/>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a:extLst>
                      <a:ext uri="{FF2B5EF4-FFF2-40B4-BE49-F238E27FC236}">
                        <a16:creationId xmlns:a16="http://schemas.microsoft.com/office/drawing/2014/main" id="{AD946097-6A52-4457-B2DE-BD5DAAA2F932}"/>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a:extLst>
                      <a:ext uri="{FF2B5EF4-FFF2-40B4-BE49-F238E27FC236}">
                        <a16:creationId xmlns:a16="http://schemas.microsoft.com/office/drawing/2014/main" id="{A306DBB1-9BA3-4BBF-A938-B47E8C3C074F}"/>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8" name="图片 287">
                    <a:extLst>
                      <a:ext uri="{FF2B5EF4-FFF2-40B4-BE49-F238E27FC236}">
                        <a16:creationId xmlns:a16="http://schemas.microsoft.com/office/drawing/2014/main" id="{9E4978CE-47EF-4D99-86E7-97D5A948477C}"/>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4" name="组合 213">
                  <a:extLst>
                    <a:ext uri="{FF2B5EF4-FFF2-40B4-BE49-F238E27FC236}">
                      <a16:creationId xmlns:a16="http://schemas.microsoft.com/office/drawing/2014/main" id="{F81FB8BA-43C0-426D-9980-2C8B94F71319}"/>
                    </a:ext>
                  </a:extLst>
                </p:cNvPr>
                <p:cNvGrpSpPr/>
                <p:nvPr/>
              </p:nvGrpSpPr>
              <p:grpSpPr>
                <a:xfrm>
                  <a:off x="2415825" y="5714777"/>
                  <a:ext cx="1219200" cy="130524"/>
                  <a:chOff x="6096000" y="3502084"/>
                  <a:chExt cx="1219200" cy="130524"/>
                </a:xfrm>
              </p:grpSpPr>
              <p:sp>
                <p:nvSpPr>
                  <p:cNvPr id="253" name="矩形 252">
                    <a:extLst>
                      <a:ext uri="{FF2B5EF4-FFF2-40B4-BE49-F238E27FC236}">
                        <a16:creationId xmlns:a16="http://schemas.microsoft.com/office/drawing/2014/main" id="{00913AF8-5D9C-4BDF-899C-0636FFF54D5D}"/>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a:extLst>
                      <a:ext uri="{FF2B5EF4-FFF2-40B4-BE49-F238E27FC236}">
                        <a16:creationId xmlns:a16="http://schemas.microsoft.com/office/drawing/2014/main" id="{83D10B7C-4535-4CEF-ABD2-D4FE78881037}"/>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a:extLst>
                      <a:ext uri="{FF2B5EF4-FFF2-40B4-BE49-F238E27FC236}">
                        <a16:creationId xmlns:a16="http://schemas.microsoft.com/office/drawing/2014/main" id="{EB8FED94-037D-4D3A-BB74-F6029B8A7286}"/>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a:extLst>
                      <a:ext uri="{FF2B5EF4-FFF2-40B4-BE49-F238E27FC236}">
                        <a16:creationId xmlns:a16="http://schemas.microsoft.com/office/drawing/2014/main" id="{05A67F92-1707-4877-90F1-0EC7015A73C4}"/>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a:extLst>
                      <a:ext uri="{FF2B5EF4-FFF2-40B4-BE49-F238E27FC236}">
                        <a16:creationId xmlns:a16="http://schemas.microsoft.com/office/drawing/2014/main" id="{574D0B3A-E56F-4C41-9E2E-EDD3EBEDECCC}"/>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a:extLst>
                      <a:ext uri="{FF2B5EF4-FFF2-40B4-BE49-F238E27FC236}">
                        <a16:creationId xmlns:a16="http://schemas.microsoft.com/office/drawing/2014/main" id="{EF43FD85-C2E8-4E72-A868-47C1FF54FC1D}"/>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a:extLst>
                      <a:ext uri="{FF2B5EF4-FFF2-40B4-BE49-F238E27FC236}">
                        <a16:creationId xmlns:a16="http://schemas.microsoft.com/office/drawing/2014/main" id="{D36DAD36-C95D-461F-8DAE-37AC171FA818}"/>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a:extLst>
                      <a:ext uri="{FF2B5EF4-FFF2-40B4-BE49-F238E27FC236}">
                        <a16:creationId xmlns:a16="http://schemas.microsoft.com/office/drawing/2014/main" id="{F477B8C0-EEA6-4B73-9BA6-3E3673424FBC}"/>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a:extLst>
                      <a:ext uri="{FF2B5EF4-FFF2-40B4-BE49-F238E27FC236}">
                        <a16:creationId xmlns:a16="http://schemas.microsoft.com/office/drawing/2014/main" id="{96A3769E-CC92-4E12-9C87-263876894A7E}"/>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a:extLst>
                      <a:ext uri="{FF2B5EF4-FFF2-40B4-BE49-F238E27FC236}">
                        <a16:creationId xmlns:a16="http://schemas.microsoft.com/office/drawing/2014/main" id="{AF4D8D5E-AC13-401A-AEE4-059F7631E9F8}"/>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a:extLst>
                      <a:ext uri="{FF2B5EF4-FFF2-40B4-BE49-F238E27FC236}">
                        <a16:creationId xmlns:a16="http://schemas.microsoft.com/office/drawing/2014/main" id="{ACC47B44-7E6C-416F-8BDA-E529347F0646}"/>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a:extLst>
                      <a:ext uri="{FF2B5EF4-FFF2-40B4-BE49-F238E27FC236}">
                        <a16:creationId xmlns:a16="http://schemas.microsoft.com/office/drawing/2014/main" id="{6A29DA42-3919-4544-B943-7D343C8BD657}"/>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77EA1EF6-CB71-47DB-BB51-C379FC56184F}"/>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a:extLst>
                      <a:ext uri="{FF2B5EF4-FFF2-40B4-BE49-F238E27FC236}">
                        <a16:creationId xmlns:a16="http://schemas.microsoft.com/office/drawing/2014/main" id="{3BCC4092-DE1A-4A2D-AA94-908D36DB7721}"/>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696D0B50-F605-4988-A891-57B59D129B7A}"/>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a:extLst>
                      <a:ext uri="{FF2B5EF4-FFF2-40B4-BE49-F238E27FC236}">
                        <a16:creationId xmlns:a16="http://schemas.microsoft.com/office/drawing/2014/main" id="{866AA405-87F7-47A7-A6E7-8ACFB1B139A2}"/>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a:extLst>
                      <a:ext uri="{FF2B5EF4-FFF2-40B4-BE49-F238E27FC236}">
                        <a16:creationId xmlns:a16="http://schemas.microsoft.com/office/drawing/2014/main" id="{B7AF54AB-B64E-4D39-BB90-B5C09EEF75CB}"/>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0" name="图片 269">
                    <a:extLst>
                      <a:ext uri="{FF2B5EF4-FFF2-40B4-BE49-F238E27FC236}">
                        <a16:creationId xmlns:a16="http://schemas.microsoft.com/office/drawing/2014/main" id="{35F165C2-B719-4B0C-81AB-3A4D9060F128}"/>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5" name="组合 214">
                  <a:extLst>
                    <a:ext uri="{FF2B5EF4-FFF2-40B4-BE49-F238E27FC236}">
                      <a16:creationId xmlns:a16="http://schemas.microsoft.com/office/drawing/2014/main" id="{6309CFF6-D7BA-427A-88C8-B09BD6348B5B}"/>
                    </a:ext>
                  </a:extLst>
                </p:cNvPr>
                <p:cNvGrpSpPr/>
                <p:nvPr/>
              </p:nvGrpSpPr>
              <p:grpSpPr>
                <a:xfrm>
                  <a:off x="2415825" y="5837311"/>
                  <a:ext cx="1219200" cy="130524"/>
                  <a:chOff x="6096000" y="3502084"/>
                  <a:chExt cx="1219200" cy="130524"/>
                </a:xfrm>
              </p:grpSpPr>
              <p:sp>
                <p:nvSpPr>
                  <p:cNvPr id="235" name="矩形 234">
                    <a:extLst>
                      <a:ext uri="{FF2B5EF4-FFF2-40B4-BE49-F238E27FC236}">
                        <a16:creationId xmlns:a16="http://schemas.microsoft.com/office/drawing/2014/main" id="{65A2F579-0BC3-4E94-BFF1-A379969EDCF9}"/>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a:extLst>
                      <a:ext uri="{FF2B5EF4-FFF2-40B4-BE49-F238E27FC236}">
                        <a16:creationId xmlns:a16="http://schemas.microsoft.com/office/drawing/2014/main" id="{A5F21A47-936D-4B5C-A9B3-EAB6DD475405}"/>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a:extLst>
                      <a:ext uri="{FF2B5EF4-FFF2-40B4-BE49-F238E27FC236}">
                        <a16:creationId xmlns:a16="http://schemas.microsoft.com/office/drawing/2014/main" id="{C389525E-478E-4334-9F29-88F9827612A4}"/>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a:extLst>
                      <a:ext uri="{FF2B5EF4-FFF2-40B4-BE49-F238E27FC236}">
                        <a16:creationId xmlns:a16="http://schemas.microsoft.com/office/drawing/2014/main" id="{48AE22CC-ACA4-4AE9-8F72-345CEC0C72BE}"/>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a:extLst>
                      <a:ext uri="{FF2B5EF4-FFF2-40B4-BE49-F238E27FC236}">
                        <a16:creationId xmlns:a16="http://schemas.microsoft.com/office/drawing/2014/main" id="{BC0115C3-8180-42BB-8975-559EE7046D62}"/>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D2141BD5-EDB6-423B-86D5-5C9BC06E5FD1}"/>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a:extLst>
                      <a:ext uri="{FF2B5EF4-FFF2-40B4-BE49-F238E27FC236}">
                        <a16:creationId xmlns:a16="http://schemas.microsoft.com/office/drawing/2014/main" id="{DB227FBD-C15F-4AFB-B9FC-3BB10DE54F13}"/>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a:extLst>
                      <a:ext uri="{FF2B5EF4-FFF2-40B4-BE49-F238E27FC236}">
                        <a16:creationId xmlns:a16="http://schemas.microsoft.com/office/drawing/2014/main" id="{FACB59CE-0DCD-4FDA-BFAB-2C058B483725}"/>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a:extLst>
                      <a:ext uri="{FF2B5EF4-FFF2-40B4-BE49-F238E27FC236}">
                        <a16:creationId xmlns:a16="http://schemas.microsoft.com/office/drawing/2014/main" id="{E611B00F-3F6A-40CD-8993-C69A8FCB56D5}"/>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a:extLst>
                      <a:ext uri="{FF2B5EF4-FFF2-40B4-BE49-F238E27FC236}">
                        <a16:creationId xmlns:a16="http://schemas.microsoft.com/office/drawing/2014/main" id="{5E0550D3-809C-4B48-B2FF-A8A35D11C8A8}"/>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a:extLst>
                      <a:ext uri="{FF2B5EF4-FFF2-40B4-BE49-F238E27FC236}">
                        <a16:creationId xmlns:a16="http://schemas.microsoft.com/office/drawing/2014/main" id="{26624405-0157-402C-B8C9-55BDA67E655F}"/>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a:extLst>
                      <a:ext uri="{FF2B5EF4-FFF2-40B4-BE49-F238E27FC236}">
                        <a16:creationId xmlns:a16="http://schemas.microsoft.com/office/drawing/2014/main" id="{8B614351-AACC-43CD-A165-CA54E3BF1450}"/>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a:extLst>
                      <a:ext uri="{FF2B5EF4-FFF2-40B4-BE49-F238E27FC236}">
                        <a16:creationId xmlns:a16="http://schemas.microsoft.com/office/drawing/2014/main" id="{FFD19324-94E7-45B3-9F3E-5399D9B7CA62}"/>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a:extLst>
                      <a:ext uri="{FF2B5EF4-FFF2-40B4-BE49-F238E27FC236}">
                        <a16:creationId xmlns:a16="http://schemas.microsoft.com/office/drawing/2014/main" id="{12546C6D-574A-422A-8C89-03971C360017}"/>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a:extLst>
                      <a:ext uri="{FF2B5EF4-FFF2-40B4-BE49-F238E27FC236}">
                        <a16:creationId xmlns:a16="http://schemas.microsoft.com/office/drawing/2014/main" id="{42B2D14E-137A-4EDC-A7CA-71DCE0B8E8AB}"/>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a:extLst>
                      <a:ext uri="{FF2B5EF4-FFF2-40B4-BE49-F238E27FC236}">
                        <a16:creationId xmlns:a16="http://schemas.microsoft.com/office/drawing/2014/main" id="{8963DBD3-7EBD-485F-AB8B-40360C00CF12}"/>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a:extLst>
                      <a:ext uri="{FF2B5EF4-FFF2-40B4-BE49-F238E27FC236}">
                        <a16:creationId xmlns:a16="http://schemas.microsoft.com/office/drawing/2014/main" id="{B3B25594-2431-49D7-8276-DA5471259CBE}"/>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a:extLst>
                      <a:ext uri="{FF2B5EF4-FFF2-40B4-BE49-F238E27FC236}">
                        <a16:creationId xmlns:a16="http://schemas.microsoft.com/office/drawing/2014/main" id="{31897039-D8A1-4F78-9F7A-16C3FB643273}"/>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nvGrpSpPr>
                <p:cNvPr id="216" name="组合 215">
                  <a:extLst>
                    <a:ext uri="{FF2B5EF4-FFF2-40B4-BE49-F238E27FC236}">
                      <a16:creationId xmlns:a16="http://schemas.microsoft.com/office/drawing/2014/main" id="{E10FDE1C-6878-40F1-B92C-5FD670C37907}"/>
                    </a:ext>
                  </a:extLst>
                </p:cNvPr>
                <p:cNvGrpSpPr/>
                <p:nvPr/>
              </p:nvGrpSpPr>
              <p:grpSpPr>
                <a:xfrm>
                  <a:off x="2415825" y="5959845"/>
                  <a:ext cx="1219200" cy="130524"/>
                  <a:chOff x="6096000" y="3502084"/>
                  <a:chExt cx="1219200" cy="130524"/>
                </a:xfrm>
              </p:grpSpPr>
              <p:sp>
                <p:nvSpPr>
                  <p:cNvPr id="217" name="矩形 216">
                    <a:extLst>
                      <a:ext uri="{FF2B5EF4-FFF2-40B4-BE49-F238E27FC236}">
                        <a16:creationId xmlns:a16="http://schemas.microsoft.com/office/drawing/2014/main" id="{98E9E7AE-C4AC-461A-A587-3FD0FA0DF4CB}"/>
                      </a:ext>
                    </a:extLst>
                  </p:cNvPr>
                  <p:cNvSpPr/>
                  <p:nvPr/>
                </p:nvSpPr>
                <p:spPr>
                  <a:xfrm>
                    <a:off x="6096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a:extLst>
                      <a:ext uri="{FF2B5EF4-FFF2-40B4-BE49-F238E27FC236}">
                        <a16:creationId xmlns:a16="http://schemas.microsoft.com/office/drawing/2014/main" id="{C0391BAA-D88B-4AE3-8DA5-61DE1F4EF7BE}"/>
                      </a:ext>
                    </a:extLst>
                  </p:cNvPr>
                  <p:cNvSpPr/>
                  <p:nvPr/>
                </p:nvSpPr>
                <p:spPr>
                  <a:xfrm>
                    <a:off x="6172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a:extLst>
                      <a:ext uri="{FF2B5EF4-FFF2-40B4-BE49-F238E27FC236}">
                        <a16:creationId xmlns:a16="http://schemas.microsoft.com/office/drawing/2014/main" id="{5695F0FD-A772-45AE-A8B2-F18C187D4CE3}"/>
                      </a:ext>
                    </a:extLst>
                  </p:cNvPr>
                  <p:cNvSpPr/>
                  <p:nvPr/>
                </p:nvSpPr>
                <p:spPr>
                  <a:xfrm>
                    <a:off x="6248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a:extLst>
                      <a:ext uri="{FF2B5EF4-FFF2-40B4-BE49-F238E27FC236}">
                        <a16:creationId xmlns:a16="http://schemas.microsoft.com/office/drawing/2014/main" id="{977CEADD-28B2-4CBF-B7DA-E534A0464C5F}"/>
                      </a:ext>
                    </a:extLst>
                  </p:cNvPr>
                  <p:cNvSpPr/>
                  <p:nvPr/>
                </p:nvSpPr>
                <p:spPr>
                  <a:xfrm>
                    <a:off x="6324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a:extLst>
                      <a:ext uri="{FF2B5EF4-FFF2-40B4-BE49-F238E27FC236}">
                        <a16:creationId xmlns:a16="http://schemas.microsoft.com/office/drawing/2014/main" id="{F0F1C6C8-5195-4992-B6B2-884F17264842}"/>
                      </a:ext>
                    </a:extLst>
                  </p:cNvPr>
                  <p:cNvSpPr/>
                  <p:nvPr/>
                </p:nvSpPr>
                <p:spPr>
                  <a:xfrm>
                    <a:off x="6400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a:extLst>
                      <a:ext uri="{FF2B5EF4-FFF2-40B4-BE49-F238E27FC236}">
                        <a16:creationId xmlns:a16="http://schemas.microsoft.com/office/drawing/2014/main" id="{19948DBB-8FC8-4D50-9804-6BF95D62E968}"/>
                      </a:ext>
                    </a:extLst>
                  </p:cNvPr>
                  <p:cNvSpPr/>
                  <p:nvPr/>
                </p:nvSpPr>
                <p:spPr>
                  <a:xfrm>
                    <a:off x="6477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a:extLst>
                      <a:ext uri="{FF2B5EF4-FFF2-40B4-BE49-F238E27FC236}">
                        <a16:creationId xmlns:a16="http://schemas.microsoft.com/office/drawing/2014/main" id="{04CA6294-40DB-4769-9454-53DDA55DBDE7}"/>
                      </a:ext>
                    </a:extLst>
                  </p:cNvPr>
                  <p:cNvSpPr/>
                  <p:nvPr/>
                </p:nvSpPr>
                <p:spPr>
                  <a:xfrm>
                    <a:off x="6553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a:extLst>
                      <a:ext uri="{FF2B5EF4-FFF2-40B4-BE49-F238E27FC236}">
                        <a16:creationId xmlns:a16="http://schemas.microsoft.com/office/drawing/2014/main" id="{CAC64A5E-088B-4019-AEE6-6343B75E500F}"/>
                      </a:ext>
                    </a:extLst>
                  </p:cNvPr>
                  <p:cNvSpPr/>
                  <p:nvPr/>
                </p:nvSpPr>
                <p:spPr>
                  <a:xfrm>
                    <a:off x="6629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a:extLst>
                      <a:ext uri="{FF2B5EF4-FFF2-40B4-BE49-F238E27FC236}">
                        <a16:creationId xmlns:a16="http://schemas.microsoft.com/office/drawing/2014/main" id="{8F7A1E0C-3508-48E3-9795-2CA07E771342}"/>
                      </a:ext>
                    </a:extLst>
                  </p:cNvPr>
                  <p:cNvSpPr/>
                  <p:nvPr/>
                </p:nvSpPr>
                <p:spPr>
                  <a:xfrm>
                    <a:off x="6705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a:extLst>
                      <a:ext uri="{FF2B5EF4-FFF2-40B4-BE49-F238E27FC236}">
                        <a16:creationId xmlns:a16="http://schemas.microsoft.com/office/drawing/2014/main" id="{B7829ABD-E3B2-42E4-9395-AB68277EAC12}"/>
                      </a:ext>
                    </a:extLst>
                  </p:cNvPr>
                  <p:cNvSpPr/>
                  <p:nvPr/>
                </p:nvSpPr>
                <p:spPr>
                  <a:xfrm>
                    <a:off x="6781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a:extLst>
                      <a:ext uri="{FF2B5EF4-FFF2-40B4-BE49-F238E27FC236}">
                        <a16:creationId xmlns:a16="http://schemas.microsoft.com/office/drawing/2014/main" id="{97523E0E-4C33-4701-A1CF-4F8C4D6216B3}"/>
                      </a:ext>
                    </a:extLst>
                  </p:cNvPr>
                  <p:cNvSpPr/>
                  <p:nvPr/>
                </p:nvSpPr>
                <p:spPr>
                  <a:xfrm>
                    <a:off x="6858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a:extLst>
                      <a:ext uri="{FF2B5EF4-FFF2-40B4-BE49-F238E27FC236}">
                        <a16:creationId xmlns:a16="http://schemas.microsoft.com/office/drawing/2014/main" id="{9BB4D7B5-99A6-45C7-A1FB-1239E52A04DE}"/>
                      </a:ext>
                    </a:extLst>
                  </p:cNvPr>
                  <p:cNvSpPr/>
                  <p:nvPr/>
                </p:nvSpPr>
                <p:spPr>
                  <a:xfrm>
                    <a:off x="69342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a:extLst>
                      <a:ext uri="{FF2B5EF4-FFF2-40B4-BE49-F238E27FC236}">
                        <a16:creationId xmlns:a16="http://schemas.microsoft.com/office/drawing/2014/main" id="{C51C8128-2550-4147-BBD3-5A1FC2FC78F3}"/>
                      </a:ext>
                    </a:extLst>
                  </p:cNvPr>
                  <p:cNvSpPr/>
                  <p:nvPr/>
                </p:nvSpPr>
                <p:spPr>
                  <a:xfrm>
                    <a:off x="70104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a:extLst>
                      <a:ext uri="{FF2B5EF4-FFF2-40B4-BE49-F238E27FC236}">
                        <a16:creationId xmlns:a16="http://schemas.microsoft.com/office/drawing/2014/main" id="{B5821734-5774-488D-B909-09A6A4859B57}"/>
                      </a:ext>
                    </a:extLst>
                  </p:cNvPr>
                  <p:cNvSpPr/>
                  <p:nvPr/>
                </p:nvSpPr>
                <p:spPr>
                  <a:xfrm>
                    <a:off x="70866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B1F4A35F-3AFC-40DF-88F1-AA952011AD40}"/>
                      </a:ext>
                    </a:extLst>
                  </p:cNvPr>
                  <p:cNvSpPr/>
                  <p:nvPr/>
                </p:nvSpPr>
                <p:spPr>
                  <a:xfrm>
                    <a:off x="71628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a:extLst>
                      <a:ext uri="{FF2B5EF4-FFF2-40B4-BE49-F238E27FC236}">
                        <a16:creationId xmlns:a16="http://schemas.microsoft.com/office/drawing/2014/main" id="{E974830C-5BDC-4640-86DA-8D4521DEB4C9}"/>
                      </a:ext>
                    </a:extLst>
                  </p:cNvPr>
                  <p:cNvSpPr/>
                  <p:nvPr/>
                </p:nvSpPr>
                <p:spPr>
                  <a:xfrm>
                    <a:off x="7239000" y="3527484"/>
                    <a:ext cx="76200" cy="79746"/>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a:extLst>
                      <a:ext uri="{FF2B5EF4-FFF2-40B4-BE49-F238E27FC236}">
                        <a16:creationId xmlns:a16="http://schemas.microsoft.com/office/drawing/2014/main" id="{22858E84-7055-4F5B-9283-B67F5DE25077}"/>
                      </a:ext>
                    </a:extLst>
                  </p:cNvPr>
                  <p:cNvSpPr/>
                  <p:nvPr/>
                </p:nvSpPr>
                <p:spPr>
                  <a:xfrm>
                    <a:off x="6629400" y="3527484"/>
                    <a:ext cx="227657" cy="79725"/>
                  </a:xfrm>
                  <a:prstGeom prst="rect">
                    <a:avLst/>
                  </a:prstGeom>
                  <a:solidFill>
                    <a:srgbClr val="D3E0B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4" name="图片 233">
                    <a:extLst>
                      <a:ext uri="{FF2B5EF4-FFF2-40B4-BE49-F238E27FC236}">
                        <a16:creationId xmlns:a16="http://schemas.microsoft.com/office/drawing/2014/main" id="{A4BDCCD0-3BF6-47C1-B87F-30B42DB589D6}"/>
                      </a:ext>
                    </a:extLst>
                  </p:cNvPr>
                  <p:cNvPicPr>
                    <a:picLocks noChangeAspect="1"/>
                  </p:cNvPicPr>
                  <p:nvPr/>
                </p:nvPicPr>
                <p:blipFill rotWithShape="1">
                  <a:blip r:embed="rId21"/>
                  <a:srcRect l="3" t="37128" r="35095" b="20901"/>
                  <a:stretch/>
                </p:blipFill>
                <p:spPr>
                  <a:xfrm flipH="1">
                    <a:off x="6628457" y="3502084"/>
                    <a:ext cx="257038" cy="130524"/>
                  </a:xfrm>
                  <a:prstGeom prst="rect">
                    <a:avLst/>
                  </a:prstGeom>
                </p:spPr>
              </p:pic>
            </p:grpSp>
          </p:grpSp>
          <p:sp>
            <p:nvSpPr>
              <p:cNvPr id="209" name="文本框 208">
                <a:extLst>
                  <a:ext uri="{FF2B5EF4-FFF2-40B4-BE49-F238E27FC236}">
                    <a16:creationId xmlns:a16="http://schemas.microsoft.com/office/drawing/2014/main" id="{76A83C2D-F430-4551-BFBE-A558DB1C1AEC}"/>
                  </a:ext>
                </a:extLst>
              </p:cNvPr>
              <p:cNvSpPr txBox="1"/>
              <p:nvPr/>
            </p:nvSpPr>
            <p:spPr>
              <a:xfrm>
                <a:off x="3322861" y="4969790"/>
                <a:ext cx="1194558"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Transmit symbols</a:t>
                </a:r>
                <a:endParaRPr lang="zh-CN" altLang="en-US" sz="1100" dirty="0">
                  <a:latin typeface="Times New Roman" panose="02020603050405020304" pitchFamily="18" charset="0"/>
                  <a:cs typeface="Times New Roman" panose="02020603050405020304" pitchFamily="18" charset="0"/>
                </a:endParaRPr>
              </a:p>
            </p:txBody>
          </p:sp>
        </p:grpSp>
        <p:grpSp>
          <p:nvGrpSpPr>
            <p:cNvPr id="24" name="组合 23">
              <a:extLst>
                <a:ext uri="{FF2B5EF4-FFF2-40B4-BE49-F238E27FC236}">
                  <a16:creationId xmlns:a16="http://schemas.microsoft.com/office/drawing/2014/main" id="{E5793E90-4D24-4C77-A429-D5C43D853861}"/>
                </a:ext>
              </a:extLst>
            </p:cNvPr>
            <p:cNvGrpSpPr/>
            <p:nvPr/>
          </p:nvGrpSpPr>
          <p:grpSpPr>
            <a:xfrm>
              <a:off x="6514213" y="4771968"/>
              <a:ext cx="1219200" cy="130524"/>
              <a:chOff x="6644112" y="4701821"/>
              <a:chExt cx="1219200" cy="130524"/>
            </a:xfrm>
          </p:grpSpPr>
          <p:sp>
            <p:nvSpPr>
              <p:cNvPr id="189" name="矩形 188">
                <a:extLst>
                  <a:ext uri="{FF2B5EF4-FFF2-40B4-BE49-F238E27FC236}">
                    <a16:creationId xmlns:a16="http://schemas.microsoft.com/office/drawing/2014/main" id="{C7E52243-8227-4337-976C-C72FD872192F}"/>
                  </a:ext>
                </a:extLst>
              </p:cNvPr>
              <p:cNvSpPr/>
              <p:nvPr/>
            </p:nvSpPr>
            <p:spPr>
              <a:xfrm>
                <a:off x="6644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a:extLst>
                  <a:ext uri="{FF2B5EF4-FFF2-40B4-BE49-F238E27FC236}">
                    <a16:creationId xmlns:a16="http://schemas.microsoft.com/office/drawing/2014/main" id="{0A596E22-5BE0-4A65-ABD9-330268930ABA}"/>
                  </a:ext>
                </a:extLst>
              </p:cNvPr>
              <p:cNvSpPr/>
              <p:nvPr/>
            </p:nvSpPr>
            <p:spPr>
              <a:xfrm>
                <a:off x="6720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a:extLst>
                  <a:ext uri="{FF2B5EF4-FFF2-40B4-BE49-F238E27FC236}">
                    <a16:creationId xmlns:a16="http://schemas.microsoft.com/office/drawing/2014/main" id="{37996610-37A8-4CEF-9073-9E1BF2835755}"/>
                  </a:ext>
                </a:extLst>
              </p:cNvPr>
              <p:cNvSpPr/>
              <p:nvPr/>
            </p:nvSpPr>
            <p:spPr>
              <a:xfrm>
                <a:off x="6796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a:extLst>
                  <a:ext uri="{FF2B5EF4-FFF2-40B4-BE49-F238E27FC236}">
                    <a16:creationId xmlns:a16="http://schemas.microsoft.com/office/drawing/2014/main" id="{EC666398-DE8B-49A8-86B1-7913380DA880}"/>
                  </a:ext>
                </a:extLst>
              </p:cNvPr>
              <p:cNvSpPr/>
              <p:nvPr/>
            </p:nvSpPr>
            <p:spPr>
              <a:xfrm>
                <a:off x="6872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a:extLst>
                  <a:ext uri="{FF2B5EF4-FFF2-40B4-BE49-F238E27FC236}">
                    <a16:creationId xmlns:a16="http://schemas.microsoft.com/office/drawing/2014/main" id="{BE086D3F-3249-4601-BE79-2D5156E261F5}"/>
                  </a:ext>
                </a:extLst>
              </p:cNvPr>
              <p:cNvSpPr/>
              <p:nvPr/>
            </p:nvSpPr>
            <p:spPr>
              <a:xfrm>
                <a:off x="6948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a:extLst>
                  <a:ext uri="{FF2B5EF4-FFF2-40B4-BE49-F238E27FC236}">
                    <a16:creationId xmlns:a16="http://schemas.microsoft.com/office/drawing/2014/main" id="{E0FB3CD5-726D-4F5E-925D-117A775F89CF}"/>
                  </a:ext>
                </a:extLst>
              </p:cNvPr>
              <p:cNvSpPr/>
              <p:nvPr/>
            </p:nvSpPr>
            <p:spPr>
              <a:xfrm>
                <a:off x="7025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a:extLst>
                  <a:ext uri="{FF2B5EF4-FFF2-40B4-BE49-F238E27FC236}">
                    <a16:creationId xmlns:a16="http://schemas.microsoft.com/office/drawing/2014/main" id="{208B75A8-F3E9-4939-916D-7387B233178A}"/>
                  </a:ext>
                </a:extLst>
              </p:cNvPr>
              <p:cNvSpPr/>
              <p:nvPr/>
            </p:nvSpPr>
            <p:spPr>
              <a:xfrm>
                <a:off x="7101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a:extLst>
                  <a:ext uri="{FF2B5EF4-FFF2-40B4-BE49-F238E27FC236}">
                    <a16:creationId xmlns:a16="http://schemas.microsoft.com/office/drawing/2014/main" id="{86903027-EBEF-4A49-B878-EBF1C7BC0246}"/>
                  </a:ext>
                </a:extLst>
              </p:cNvPr>
              <p:cNvSpPr/>
              <p:nvPr/>
            </p:nvSpPr>
            <p:spPr>
              <a:xfrm>
                <a:off x="7177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a:extLst>
                  <a:ext uri="{FF2B5EF4-FFF2-40B4-BE49-F238E27FC236}">
                    <a16:creationId xmlns:a16="http://schemas.microsoft.com/office/drawing/2014/main" id="{B5963DD8-6E9F-4323-BFDA-ADA62A356F10}"/>
                  </a:ext>
                </a:extLst>
              </p:cNvPr>
              <p:cNvSpPr/>
              <p:nvPr/>
            </p:nvSpPr>
            <p:spPr>
              <a:xfrm>
                <a:off x="7253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a:extLst>
                  <a:ext uri="{FF2B5EF4-FFF2-40B4-BE49-F238E27FC236}">
                    <a16:creationId xmlns:a16="http://schemas.microsoft.com/office/drawing/2014/main" id="{19933892-BE14-4A15-976B-4A3D5398095E}"/>
                  </a:ext>
                </a:extLst>
              </p:cNvPr>
              <p:cNvSpPr/>
              <p:nvPr/>
            </p:nvSpPr>
            <p:spPr>
              <a:xfrm>
                <a:off x="7329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a:extLst>
                  <a:ext uri="{FF2B5EF4-FFF2-40B4-BE49-F238E27FC236}">
                    <a16:creationId xmlns:a16="http://schemas.microsoft.com/office/drawing/2014/main" id="{90EE0AA9-026F-417F-AD49-8412F3BC9E6E}"/>
                  </a:ext>
                </a:extLst>
              </p:cNvPr>
              <p:cNvSpPr/>
              <p:nvPr/>
            </p:nvSpPr>
            <p:spPr>
              <a:xfrm>
                <a:off x="7406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a:extLst>
                  <a:ext uri="{FF2B5EF4-FFF2-40B4-BE49-F238E27FC236}">
                    <a16:creationId xmlns:a16="http://schemas.microsoft.com/office/drawing/2014/main" id="{7CBBC978-2E47-4CD4-883F-2A3D7B036A33}"/>
                  </a:ext>
                </a:extLst>
              </p:cNvPr>
              <p:cNvSpPr/>
              <p:nvPr/>
            </p:nvSpPr>
            <p:spPr>
              <a:xfrm>
                <a:off x="7482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a:extLst>
                  <a:ext uri="{FF2B5EF4-FFF2-40B4-BE49-F238E27FC236}">
                    <a16:creationId xmlns:a16="http://schemas.microsoft.com/office/drawing/2014/main" id="{5AF10412-5006-4172-89DE-EC89AF90D337}"/>
                  </a:ext>
                </a:extLst>
              </p:cNvPr>
              <p:cNvSpPr/>
              <p:nvPr/>
            </p:nvSpPr>
            <p:spPr>
              <a:xfrm>
                <a:off x="7558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a:extLst>
                  <a:ext uri="{FF2B5EF4-FFF2-40B4-BE49-F238E27FC236}">
                    <a16:creationId xmlns:a16="http://schemas.microsoft.com/office/drawing/2014/main" id="{C7BE6B1A-6BC8-4FC4-A613-F7F8870C6C50}"/>
                  </a:ext>
                </a:extLst>
              </p:cNvPr>
              <p:cNvSpPr/>
              <p:nvPr/>
            </p:nvSpPr>
            <p:spPr>
              <a:xfrm>
                <a:off x="7634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a:extLst>
                  <a:ext uri="{FF2B5EF4-FFF2-40B4-BE49-F238E27FC236}">
                    <a16:creationId xmlns:a16="http://schemas.microsoft.com/office/drawing/2014/main" id="{5F307CD9-6E6A-4419-B494-734BC21367F3}"/>
                  </a:ext>
                </a:extLst>
              </p:cNvPr>
              <p:cNvSpPr/>
              <p:nvPr/>
            </p:nvSpPr>
            <p:spPr>
              <a:xfrm>
                <a:off x="7710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a:extLst>
                  <a:ext uri="{FF2B5EF4-FFF2-40B4-BE49-F238E27FC236}">
                    <a16:creationId xmlns:a16="http://schemas.microsoft.com/office/drawing/2014/main" id="{B52DA401-F739-496A-ACA9-D2D1E442747B}"/>
                  </a:ext>
                </a:extLst>
              </p:cNvPr>
              <p:cNvSpPr/>
              <p:nvPr/>
            </p:nvSpPr>
            <p:spPr>
              <a:xfrm>
                <a:off x="7787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61DBA21D-CA24-49DF-A441-4761312BBAA5}"/>
                  </a:ext>
                </a:extLst>
              </p:cNvPr>
              <p:cNvSpPr/>
              <p:nvPr/>
            </p:nvSpPr>
            <p:spPr>
              <a:xfrm>
                <a:off x="7177512" y="4727220"/>
                <a:ext cx="227657" cy="79725"/>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6" name="图片 205">
                <a:extLst>
                  <a:ext uri="{FF2B5EF4-FFF2-40B4-BE49-F238E27FC236}">
                    <a16:creationId xmlns:a16="http://schemas.microsoft.com/office/drawing/2014/main" id="{1FB2DD9B-3917-4B6C-BFC5-83842FFD7B86}"/>
                  </a:ext>
                </a:extLst>
              </p:cNvPr>
              <p:cNvPicPr>
                <a:picLocks noChangeAspect="1"/>
              </p:cNvPicPr>
              <p:nvPr/>
            </p:nvPicPr>
            <p:blipFill rotWithShape="1">
              <a:blip r:embed="rId21"/>
              <a:srcRect l="3" t="37128" r="35095" b="20901"/>
              <a:stretch/>
            </p:blipFill>
            <p:spPr>
              <a:xfrm flipH="1">
                <a:off x="7176569" y="4701821"/>
                <a:ext cx="257038" cy="130524"/>
              </a:xfrm>
              <a:prstGeom prst="rect">
                <a:avLst/>
              </a:prstGeom>
            </p:spPr>
          </p:pic>
        </p:grpSp>
        <p:grpSp>
          <p:nvGrpSpPr>
            <p:cNvPr id="25" name="组合 24">
              <a:extLst>
                <a:ext uri="{FF2B5EF4-FFF2-40B4-BE49-F238E27FC236}">
                  <a16:creationId xmlns:a16="http://schemas.microsoft.com/office/drawing/2014/main" id="{F70B5C41-FE98-4418-98D5-D0A78AFF03E8}"/>
                </a:ext>
              </a:extLst>
            </p:cNvPr>
            <p:cNvGrpSpPr/>
            <p:nvPr/>
          </p:nvGrpSpPr>
          <p:grpSpPr>
            <a:xfrm>
              <a:off x="6514213" y="4039022"/>
              <a:ext cx="1219200" cy="130524"/>
              <a:chOff x="6644112" y="4053663"/>
              <a:chExt cx="1219200" cy="130524"/>
            </a:xfrm>
          </p:grpSpPr>
          <p:grpSp>
            <p:nvGrpSpPr>
              <p:cNvPr id="170" name="组合 169">
                <a:extLst>
                  <a:ext uri="{FF2B5EF4-FFF2-40B4-BE49-F238E27FC236}">
                    <a16:creationId xmlns:a16="http://schemas.microsoft.com/office/drawing/2014/main" id="{F065E919-EDEA-461C-BDB6-DED532F29EF9}"/>
                  </a:ext>
                </a:extLst>
              </p:cNvPr>
              <p:cNvGrpSpPr/>
              <p:nvPr/>
            </p:nvGrpSpPr>
            <p:grpSpPr>
              <a:xfrm>
                <a:off x="6644112" y="4081230"/>
                <a:ext cx="1219200" cy="79746"/>
                <a:chOff x="6644112" y="4081230"/>
                <a:chExt cx="1219200" cy="79746"/>
              </a:xfrm>
              <a:pattFill prst="wdUpDiag">
                <a:fgClr>
                  <a:srgbClr val="D3E0BA"/>
                </a:fgClr>
                <a:bgClr>
                  <a:schemeClr val="bg1"/>
                </a:bgClr>
              </a:pattFill>
            </p:grpSpPr>
            <p:sp>
              <p:nvSpPr>
                <p:cNvPr id="172" name="矩形 171">
                  <a:extLst>
                    <a:ext uri="{FF2B5EF4-FFF2-40B4-BE49-F238E27FC236}">
                      <a16:creationId xmlns:a16="http://schemas.microsoft.com/office/drawing/2014/main" id="{22E509B4-D568-4409-8823-F5C156E2FE61}"/>
                    </a:ext>
                  </a:extLst>
                </p:cNvPr>
                <p:cNvSpPr/>
                <p:nvPr/>
              </p:nvSpPr>
              <p:spPr>
                <a:xfrm>
                  <a:off x="6644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a:extLst>
                    <a:ext uri="{FF2B5EF4-FFF2-40B4-BE49-F238E27FC236}">
                      <a16:creationId xmlns:a16="http://schemas.microsoft.com/office/drawing/2014/main" id="{D121B929-82D3-4B56-A936-300D6F40B00D}"/>
                    </a:ext>
                  </a:extLst>
                </p:cNvPr>
                <p:cNvSpPr/>
                <p:nvPr/>
              </p:nvSpPr>
              <p:spPr>
                <a:xfrm>
                  <a:off x="6720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a:extLst>
                    <a:ext uri="{FF2B5EF4-FFF2-40B4-BE49-F238E27FC236}">
                      <a16:creationId xmlns:a16="http://schemas.microsoft.com/office/drawing/2014/main" id="{38600706-EBAA-46AC-BD92-B497031395FD}"/>
                    </a:ext>
                  </a:extLst>
                </p:cNvPr>
                <p:cNvSpPr/>
                <p:nvPr/>
              </p:nvSpPr>
              <p:spPr>
                <a:xfrm>
                  <a:off x="6796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a:extLst>
                    <a:ext uri="{FF2B5EF4-FFF2-40B4-BE49-F238E27FC236}">
                      <a16:creationId xmlns:a16="http://schemas.microsoft.com/office/drawing/2014/main" id="{F7DDE5A0-D0ED-4E0C-BCAD-9F1508BE3CB5}"/>
                    </a:ext>
                  </a:extLst>
                </p:cNvPr>
                <p:cNvSpPr/>
                <p:nvPr/>
              </p:nvSpPr>
              <p:spPr>
                <a:xfrm>
                  <a:off x="6872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a:extLst>
                    <a:ext uri="{FF2B5EF4-FFF2-40B4-BE49-F238E27FC236}">
                      <a16:creationId xmlns:a16="http://schemas.microsoft.com/office/drawing/2014/main" id="{9F5E5E3F-7648-40F3-A129-90CDFA3BF27E}"/>
                    </a:ext>
                  </a:extLst>
                </p:cNvPr>
                <p:cNvSpPr/>
                <p:nvPr/>
              </p:nvSpPr>
              <p:spPr>
                <a:xfrm>
                  <a:off x="6948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a:extLst>
                    <a:ext uri="{FF2B5EF4-FFF2-40B4-BE49-F238E27FC236}">
                      <a16:creationId xmlns:a16="http://schemas.microsoft.com/office/drawing/2014/main" id="{51B0FF27-0E1A-428A-9D83-3DC2A238ABC8}"/>
                    </a:ext>
                  </a:extLst>
                </p:cNvPr>
                <p:cNvSpPr/>
                <p:nvPr/>
              </p:nvSpPr>
              <p:spPr>
                <a:xfrm>
                  <a:off x="7025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a:extLst>
                    <a:ext uri="{FF2B5EF4-FFF2-40B4-BE49-F238E27FC236}">
                      <a16:creationId xmlns:a16="http://schemas.microsoft.com/office/drawing/2014/main" id="{42DE7CA5-3600-465E-B016-685B0B08C42A}"/>
                    </a:ext>
                  </a:extLst>
                </p:cNvPr>
                <p:cNvSpPr/>
                <p:nvPr/>
              </p:nvSpPr>
              <p:spPr>
                <a:xfrm>
                  <a:off x="7101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a:extLst>
                    <a:ext uri="{FF2B5EF4-FFF2-40B4-BE49-F238E27FC236}">
                      <a16:creationId xmlns:a16="http://schemas.microsoft.com/office/drawing/2014/main" id="{688EEEF7-CF86-4FA5-AE18-5584B61EE692}"/>
                    </a:ext>
                  </a:extLst>
                </p:cNvPr>
                <p:cNvSpPr/>
                <p:nvPr/>
              </p:nvSpPr>
              <p:spPr>
                <a:xfrm>
                  <a:off x="7177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a:extLst>
                    <a:ext uri="{FF2B5EF4-FFF2-40B4-BE49-F238E27FC236}">
                      <a16:creationId xmlns:a16="http://schemas.microsoft.com/office/drawing/2014/main" id="{D336AB50-8E69-4E19-9815-88DF04B51C9E}"/>
                    </a:ext>
                  </a:extLst>
                </p:cNvPr>
                <p:cNvSpPr/>
                <p:nvPr/>
              </p:nvSpPr>
              <p:spPr>
                <a:xfrm>
                  <a:off x="7253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a:extLst>
                    <a:ext uri="{FF2B5EF4-FFF2-40B4-BE49-F238E27FC236}">
                      <a16:creationId xmlns:a16="http://schemas.microsoft.com/office/drawing/2014/main" id="{9AB2BB29-D637-44CB-B0B9-7265F4FB8F38}"/>
                    </a:ext>
                  </a:extLst>
                </p:cNvPr>
                <p:cNvSpPr/>
                <p:nvPr/>
              </p:nvSpPr>
              <p:spPr>
                <a:xfrm>
                  <a:off x="7329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a:extLst>
                    <a:ext uri="{FF2B5EF4-FFF2-40B4-BE49-F238E27FC236}">
                      <a16:creationId xmlns:a16="http://schemas.microsoft.com/office/drawing/2014/main" id="{A27EE549-22EC-44DA-A6A6-770E349B38EF}"/>
                    </a:ext>
                  </a:extLst>
                </p:cNvPr>
                <p:cNvSpPr/>
                <p:nvPr/>
              </p:nvSpPr>
              <p:spPr>
                <a:xfrm>
                  <a:off x="7406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a:extLst>
                    <a:ext uri="{FF2B5EF4-FFF2-40B4-BE49-F238E27FC236}">
                      <a16:creationId xmlns:a16="http://schemas.microsoft.com/office/drawing/2014/main" id="{7AE83219-78C2-4FC4-A5B6-75D0A0E731C9}"/>
                    </a:ext>
                  </a:extLst>
                </p:cNvPr>
                <p:cNvSpPr/>
                <p:nvPr/>
              </p:nvSpPr>
              <p:spPr>
                <a:xfrm>
                  <a:off x="7482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a:extLst>
                    <a:ext uri="{FF2B5EF4-FFF2-40B4-BE49-F238E27FC236}">
                      <a16:creationId xmlns:a16="http://schemas.microsoft.com/office/drawing/2014/main" id="{D4BF1E91-E889-4853-AE64-D2C64374C63C}"/>
                    </a:ext>
                  </a:extLst>
                </p:cNvPr>
                <p:cNvSpPr/>
                <p:nvPr/>
              </p:nvSpPr>
              <p:spPr>
                <a:xfrm>
                  <a:off x="7558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a:extLst>
                    <a:ext uri="{FF2B5EF4-FFF2-40B4-BE49-F238E27FC236}">
                      <a16:creationId xmlns:a16="http://schemas.microsoft.com/office/drawing/2014/main" id="{81B2658B-C55C-4F20-A3CD-92212B9EF118}"/>
                    </a:ext>
                  </a:extLst>
                </p:cNvPr>
                <p:cNvSpPr/>
                <p:nvPr/>
              </p:nvSpPr>
              <p:spPr>
                <a:xfrm>
                  <a:off x="7634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0F3D3A4A-C00F-45DC-95FD-6C24284D5BA6}"/>
                    </a:ext>
                  </a:extLst>
                </p:cNvPr>
                <p:cNvSpPr/>
                <p:nvPr/>
              </p:nvSpPr>
              <p:spPr>
                <a:xfrm>
                  <a:off x="7710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a:extLst>
                    <a:ext uri="{FF2B5EF4-FFF2-40B4-BE49-F238E27FC236}">
                      <a16:creationId xmlns:a16="http://schemas.microsoft.com/office/drawing/2014/main" id="{265E2F0E-96C1-4F98-B26D-5D6D9F265D58}"/>
                    </a:ext>
                  </a:extLst>
                </p:cNvPr>
                <p:cNvSpPr/>
                <p:nvPr/>
              </p:nvSpPr>
              <p:spPr>
                <a:xfrm>
                  <a:off x="7787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A776B39F-C5FA-4AD0-8FF2-B5704580A951}"/>
                    </a:ext>
                  </a:extLst>
                </p:cNvPr>
                <p:cNvSpPr/>
                <p:nvPr/>
              </p:nvSpPr>
              <p:spPr>
                <a:xfrm>
                  <a:off x="7177512" y="4081230"/>
                  <a:ext cx="227657" cy="79725"/>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1" name="图片 170">
                <a:extLst>
                  <a:ext uri="{FF2B5EF4-FFF2-40B4-BE49-F238E27FC236}">
                    <a16:creationId xmlns:a16="http://schemas.microsoft.com/office/drawing/2014/main" id="{C36D98A4-B379-42CF-8AED-D3516D0B02B8}"/>
                  </a:ext>
                </a:extLst>
              </p:cNvPr>
              <p:cNvPicPr>
                <a:picLocks noChangeAspect="1"/>
              </p:cNvPicPr>
              <p:nvPr/>
            </p:nvPicPr>
            <p:blipFill rotWithShape="1">
              <a:blip r:embed="rId21"/>
              <a:srcRect l="3" t="37128" r="35095" b="20901"/>
              <a:stretch/>
            </p:blipFill>
            <p:spPr>
              <a:xfrm flipH="1">
                <a:off x="7180535" y="4053663"/>
                <a:ext cx="257038" cy="130524"/>
              </a:xfrm>
              <a:prstGeom prst="rect">
                <a:avLst/>
              </a:prstGeom>
            </p:spPr>
          </p:pic>
        </p:grpSp>
        <p:grpSp>
          <p:nvGrpSpPr>
            <p:cNvPr id="26" name="组合 25">
              <a:extLst>
                <a:ext uri="{FF2B5EF4-FFF2-40B4-BE49-F238E27FC236}">
                  <a16:creationId xmlns:a16="http://schemas.microsoft.com/office/drawing/2014/main" id="{F61AB722-5382-427E-9256-6F65AFC62F13}"/>
                </a:ext>
              </a:extLst>
            </p:cNvPr>
            <p:cNvGrpSpPr/>
            <p:nvPr/>
          </p:nvGrpSpPr>
          <p:grpSpPr>
            <a:xfrm>
              <a:off x="6514213" y="4161180"/>
              <a:ext cx="1219200" cy="130524"/>
              <a:chOff x="6644112" y="4053663"/>
              <a:chExt cx="1219200" cy="130524"/>
            </a:xfrm>
          </p:grpSpPr>
          <p:grpSp>
            <p:nvGrpSpPr>
              <p:cNvPr id="151" name="组合 150">
                <a:extLst>
                  <a:ext uri="{FF2B5EF4-FFF2-40B4-BE49-F238E27FC236}">
                    <a16:creationId xmlns:a16="http://schemas.microsoft.com/office/drawing/2014/main" id="{535E225D-A274-4D5F-A6AD-53BD2C70ACC1}"/>
                  </a:ext>
                </a:extLst>
              </p:cNvPr>
              <p:cNvGrpSpPr/>
              <p:nvPr/>
            </p:nvGrpSpPr>
            <p:grpSpPr>
              <a:xfrm>
                <a:off x="6644112" y="4081230"/>
                <a:ext cx="1219200" cy="79746"/>
                <a:chOff x="6644112" y="4081230"/>
                <a:chExt cx="1219200" cy="79746"/>
              </a:xfrm>
              <a:pattFill prst="wdUpDiag">
                <a:fgClr>
                  <a:srgbClr val="D3E0BA"/>
                </a:fgClr>
                <a:bgClr>
                  <a:schemeClr val="bg1"/>
                </a:bgClr>
              </a:pattFill>
            </p:grpSpPr>
            <p:sp>
              <p:nvSpPr>
                <p:cNvPr id="153" name="矩形 152">
                  <a:extLst>
                    <a:ext uri="{FF2B5EF4-FFF2-40B4-BE49-F238E27FC236}">
                      <a16:creationId xmlns:a16="http://schemas.microsoft.com/office/drawing/2014/main" id="{D393B954-4180-44E3-A2B9-066D55C439F3}"/>
                    </a:ext>
                  </a:extLst>
                </p:cNvPr>
                <p:cNvSpPr/>
                <p:nvPr/>
              </p:nvSpPr>
              <p:spPr>
                <a:xfrm>
                  <a:off x="6644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a:extLst>
                    <a:ext uri="{FF2B5EF4-FFF2-40B4-BE49-F238E27FC236}">
                      <a16:creationId xmlns:a16="http://schemas.microsoft.com/office/drawing/2014/main" id="{BB4D098D-A1C7-4767-898E-29E3409BDCD5}"/>
                    </a:ext>
                  </a:extLst>
                </p:cNvPr>
                <p:cNvSpPr/>
                <p:nvPr/>
              </p:nvSpPr>
              <p:spPr>
                <a:xfrm>
                  <a:off x="6720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98D6EAB-F324-49C3-AAF2-7E606A694B55}"/>
                    </a:ext>
                  </a:extLst>
                </p:cNvPr>
                <p:cNvSpPr/>
                <p:nvPr/>
              </p:nvSpPr>
              <p:spPr>
                <a:xfrm>
                  <a:off x="6796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C43A9622-8144-47CB-A5DD-7047B0CD812F}"/>
                    </a:ext>
                  </a:extLst>
                </p:cNvPr>
                <p:cNvSpPr/>
                <p:nvPr/>
              </p:nvSpPr>
              <p:spPr>
                <a:xfrm>
                  <a:off x="6872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99058385-3274-4208-B8B1-EBDC9525EBA9}"/>
                    </a:ext>
                  </a:extLst>
                </p:cNvPr>
                <p:cNvSpPr/>
                <p:nvPr/>
              </p:nvSpPr>
              <p:spPr>
                <a:xfrm>
                  <a:off x="6948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a:extLst>
                    <a:ext uri="{FF2B5EF4-FFF2-40B4-BE49-F238E27FC236}">
                      <a16:creationId xmlns:a16="http://schemas.microsoft.com/office/drawing/2014/main" id="{3591AB8D-008C-4EBE-9B5B-C0D08086C4D5}"/>
                    </a:ext>
                  </a:extLst>
                </p:cNvPr>
                <p:cNvSpPr/>
                <p:nvPr/>
              </p:nvSpPr>
              <p:spPr>
                <a:xfrm>
                  <a:off x="7025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a:extLst>
                    <a:ext uri="{FF2B5EF4-FFF2-40B4-BE49-F238E27FC236}">
                      <a16:creationId xmlns:a16="http://schemas.microsoft.com/office/drawing/2014/main" id="{6CF7476C-98C6-47CE-A929-C8A6BB9D34A4}"/>
                    </a:ext>
                  </a:extLst>
                </p:cNvPr>
                <p:cNvSpPr/>
                <p:nvPr/>
              </p:nvSpPr>
              <p:spPr>
                <a:xfrm>
                  <a:off x="7101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a:extLst>
                    <a:ext uri="{FF2B5EF4-FFF2-40B4-BE49-F238E27FC236}">
                      <a16:creationId xmlns:a16="http://schemas.microsoft.com/office/drawing/2014/main" id="{D5EA4DE4-D311-411B-B8CF-13E0BB19EB25}"/>
                    </a:ext>
                  </a:extLst>
                </p:cNvPr>
                <p:cNvSpPr/>
                <p:nvPr/>
              </p:nvSpPr>
              <p:spPr>
                <a:xfrm>
                  <a:off x="7177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a:extLst>
                    <a:ext uri="{FF2B5EF4-FFF2-40B4-BE49-F238E27FC236}">
                      <a16:creationId xmlns:a16="http://schemas.microsoft.com/office/drawing/2014/main" id="{51D23C75-64D8-4125-BDE1-C56D9DD99CAA}"/>
                    </a:ext>
                  </a:extLst>
                </p:cNvPr>
                <p:cNvSpPr/>
                <p:nvPr/>
              </p:nvSpPr>
              <p:spPr>
                <a:xfrm>
                  <a:off x="7253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a:extLst>
                    <a:ext uri="{FF2B5EF4-FFF2-40B4-BE49-F238E27FC236}">
                      <a16:creationId xmlns:a16="http://schemas.microsoft.com/office/drawing/2014/main" id="{2511C5C1-8811-41E6-9F6D-E4E71F34E754}"/>
                    </a:ext>
                  </a:extLst>
                </p:cNvPr>
                <p:cNvSpPr/>
                <p:nvPr/>
              </p:nvSpPr>
              <p:spPr>
                <a:xfrm>
                  <a:off x="7329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a:extLst>
                    <a:ext uri="{FF2B5EF4-FFF2-40B4-BE49-F238E27FC236}">
                      <a16:creationId xmlns:a16="http://schemas.microsoft.com/office/drawing/2014/main" id="{33C4D694-8279-44E7-85E8-194B10B14F54}"/>
                    </a:ext>
                  </a:extLst>
                </p:cNvPr>
                <p:cNvSpPr/>
                <p:nvPr/>
              </p:nvSpPr>
              <p:spPr>
                <a:xfrm>
                  <a:off x="7406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10B5AEE-9F43-46B9-8D6D-B87EA4059132}"/>
                    </a:ext>
                  </a:extLst>
                </p:cNvPr>
                <p:cNvSpPr/>
                <p:nvPr/>
              </p:nvSpPr>
              <p:spPr>
                <a:xfrm>
                  <a:off x="7482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a:extLst>
                    <a:ext uri="{FF2B5EF4-FFF2-40B4-BE49-F238E27FC236}">
                      <a16:creationId xmlns:a16="http://schemas.microsoft.com/office/drawing/2014/main" id="{1621D85B-0FD3-4D2D-9DF6-83AD3E842168}"/>
                    </a:ext>
                  </a:extLst>
                </p:cNvPr>
                <p:cNvSpPr/>
                <p:nvPr/>
              </p:nvSpPr>
              <p:spPr>
                <a:xfrm>
                  <a:off x="7558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a:extLst>
                    <a:ext uri="{FF2B5EF4-FFF2-40B4-BE49-F238E27FC236}">
                      <a16:creationId xmlns:a16="http://schemas.microsoft.com/office/drawing/2014/main" id="{265441CC-7F41-4B60-9C3E-3BFAB8C95068}"/>
                    </a:ext>
                  </a:extLst>
                </p:cNvPr>
                <p:cNvSpPr/>
                <p:nvPr/>
              </p:nvSpPr>
              <p:spPr>
                <a:xfrm>
                  <a:off x="7634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a:extLst>
                    <a:ext uri="{FF2B5EF4-FFF2-40B4-BE49-F238E27FC236}">
                      <a16:creationId xmlns:a16="http://schemas.microsoft.com/office/drawing/2014/main" id="{B420DF95-2658-46D9-B5DE-8B25FAC1F599}"/>
                    </a:ext>
                  </a:extLst>
                </p:cNvPr>
                <p:cNvSpPr/>
                <p:nvPr/>
              </p:nvSpPr>
              <p:spPr>
                <a:xfrm>
                  <a:off x="7710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a:extLst>
                    <a:ext uri="{FF2B5EF4-FFF2-40B4-BE49-F238E27FC236}">
                      <a16:creationId xmlns:a16="http://schemas.microsoft.com/office/drawing/2014/main" id="{139AF971-8357-4261-BDAF-81B9B126D269}"/>
                    </a:ext>
                  </a:extLst>
                </p:cNvPr>
                <p:cNvSpPr/>
                <p:nvPr/>
              </p:nvSpPr>
              <p:spPr>
                <a:xfrm>
                  <a:off x="7787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a:extLst>
                    <a:ext uri="{FF2B5EF4-FFF2-40B4-BE49-F238E27FC236}">
                      <a16:creationId xmlns:a16="http://schemas.microsoft.com/office/drawing/2014/main" id="{58AFAFA9-F6F1-431F-83BB-B6CF2D480C21}"/>
                    </a:ext>
                  </a:extLst>
                </p:cNvPr>
                <p:cNvSpPr/>
                <p:nvPr/>
              </p:nvSpPr>
              <p:spPr>
                <a:xfrm>
                  <a:off x="7177512" y="4081230"/>
                  <a:ext cx="227657" cy="79725"/>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2" name="图片 151">
                <a:extLst>
                  <a:ext uri="{FF2B5EF4-FFF2-40B4-BE49-F238E27FC236}">
                    <a16:creationId xmlns:a16="http://schemas.microsoft.com/office/drawing/2014/main" id="{EC2B489C-3FAF-4477-8512-D6D7DE3161C6}"/>
                  </a:ext>
                </a:extLst>
              </p:cNvPr>
              <p:cNvPicPr>
                <a:picLocks noChangeAspect="1"/>
              </p:cNvPicPr>
              <p:nvPr/>
            </p:nvPicPr>
            <p:blipFill rotWithShape="1">
              <a:blip r:embed="rId21"/>
              <a:srcRect l="3" t="37128" r="35095" b="20901"/>
              <a:stretch/>
            </p:blipFill>
            <p:spPr>
              <a:xfrm flipH="1">
                <a:off x="7180535" y="4053663"/>
                <a:ext cx="257038" cy="130524"/>
              </a:xfrm>
              <a:prstGeom prst="rect">
                <a:avLst/>
              </a:prstGeom>
            </p:spPr>
          </p:pic>
        </p:grpSp>
        <p:grpSp>
          <p:nvGrpSpPr>
            <p:cNvPr id="27" name="组合 26">
              <a:extLst>
                <a:ext uri="{FF2B5EF4-FFF2-40B4-BE49-F238E27FC236}">
                  <a16:creationId xmlns:a16="http://schemas.microsoft.com/office/drawing/2014/main" id="{86C9FDE8-B40C-4FDE-BA06-8965415E9BA8}"/>
                </a:ext>
              </a:extLst>
            </p:cNvPr>
            <p:cNvGrpSpPr/>
            <p:nvPr/>
          </p:nvGrpSpPr>
          <p:grpSpPr>
            <a:xfrm>
              <a:off x="6514213" y="4283338"/>
              <a:ext cx="1219200" cy="130524"/>
              <a:chOff x="6644112" y="4053663"/>
              <a:chExt cx="1219200" cy="130524"/>
            </a:xfrm>
          </p:grpSpPr>
          <p:grpSp>
            <p:nvGrpSpPr>
              <p:cNvPr id="132" name="组合 131">
                <a:extLst>
                  <a:ext uri="{FF2B5EF4-FFF2-40B4-BE49-F238E27FC236}">
                    <a16:creationId xmlns:a16="http://schemas.microsoft.com/office/drawing/2014/main" id="{C8869B1A-4D77-490A-9D4F-DFF04467E4D9}"/>
                  </a:ext>
                </a:extLst>
              </p:cNvPr>
              <p:cNvGrpSpPr/>
              <p:nvPr/>
            </p:nvGrpSpPr>
            <p:grpSpPr>
              <a:xfrm>
                <a:off x="6644112" y="4081230"/>
                <a:ext cx="1219200" cy="79746"/>
                <a:chOff x="6644112" y="4081230"/>
                <a:chExt cx="1219200" cy="79746"/>
              </a:xfrm>
              <a:pattFill prst="wdUpDiag">
                <a:fgClr>
                  <a:srgbClr val="D3E0BA"/>
                </a:fgClr>
                <a:bgClr>
                  <a:schemeClr val="bg1"/>
                </a:bgClr>
              </a:pattFill>
            </p:grpSpPr>
            <p:sp>
              <p:nvSpPr>
                <p:cNvPr id="134" name="矩形 133">
                  <a:extLst>
                    <a:ext uri="{FF2B5EF4-FFF2-40B4-BE49-F238E27FC236}">
                      <a16:creationId xmlns:a16="http://schemas.microsoft.com/office/drawing/2014/main" id="{2648BD21-466B-4D94-8E90-DC6284B1F842}"/>
                    </a:ext>
                  </a:extLst>
                </p:cNvPr>
                <p:cNvSpPr/>
                <p:nvPr/>
              </p:nvSpPr>
              <p:spPr>
                <a:xfrm>
                  <a:off x="6644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a:extLst>
                    <a:ext uri="{FF2B5EF4-FFF2-40B4-BE49-F238E27FC236}">
                      <a16:creationId xmlns:a16="http://schemas.microsoft.com/office/drawing/2014/main" id="{9761A0F0-EB50-4850-94A6-9658F503CBF2}"/>
                    </a:ext>
                  </a:extLst>
                </p:cNvPr>
                <p:cNvSpPr/>
                <p:nvPr/>
              </p:nvSpPr>
              <p:spPr>
                <a:xfrm>
                  <a:off x="6720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a:extLst>
                    <a:ext uri="{FF2B5EF4-FFF2-40B4-BE49-F238E27FC236}">
                      <a16:creationId xmlns:a16="http://schemas.microsoft.com/office/drawing/2014/main" id="{4DFC8096-2E45-49AC-BE13-AD092F143BCE}"/>
                    </a:ext>
                  </a:extLst>
                </p:cNvPr>
                <p:cNvSpPr/>
                <p:nvPr/>
              </p:nvSpPr>
              <p:spPr>
                <a:xfrm>
                  <a:off x="6796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a:extLst>
                    <a:ext uri="{FF2B5EF4-FFF2-40B4-BE49-F238E27FC236}">
                      <a16:creationId xmlns:a16="http://schemas.microsoft.com/office/drawing/2014/main" id="{3F4F4137-F5FD-4A20-9C8C-5BF8D753D4CC}"/>
                    </a:ext>
                  </a:extLst>
                </p:cNvPr>
                <p:cNvSpPr/>
                <p:nvPr/>
              </p:nvSpPr>
              <p:spPr>
                <a:xfrm>
                  <a:off x="6872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37">
                  <a:extLst>
                    <a:ext uri="{FF2B5EF4-FFF2-40B4-BE49-F238E27FC236}">
                      <a16:creationId xmlns:a16="http://schemas.microsoft.com/office/drawing/2014/main" id="{C445A3D5-7FCF-4329-9364-767B409BEE4E}"/>
                    </a:ext>
                  </a:extLst>
                </p:cNvPr>
                <p:cNvSpPr/>
                <p:nvPr/>
              </p:nvSpPr>
              <p:spPr>
                <a:xfrm>
                  <a:off x="6948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a:extLst>
                    <a:ext uri="{FF2B5EF4-FFF2-40B4-BE49-F238E27FC236}">
                      <a16:creationId xmlns:a16="http://schemas.microsoft.com/office/drawing/2014/main" id="{BBBED912-E152-413B-9671-2A754AAA048A}"/>
                    </a:ext>
                  </a:extLst>
                </p:cNvPr>
                <p:cNvSpPr/>
                <p:nvPr/>
              </p:nvSpPr>
              <p:spPr>
                <a:xfrm>
                  <a:off x="7025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a:extLst>
                    <a:ext uri="{FF2B5EF4-FFF2-40B4-BE49-F238E27FC236}">
                      <a16:creationId xmlns:a16="http://schemas.microsoft.com/office/drawing/2014/main" id="{2FBC2E07-AD85-4BEA-A047-E969854DC65D}"/>
                    </a:ext>
                  </a:extLst>
                </p:cNvPr>
                <p:cNvSpPr/>
                <p:nvPr/>
              </p:nvSpPr>
              <p:spPr>
                <a:xfrm>
                  <a:off x="7101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a:extLst>
                    <a:ext uri="{FF2B5EF4-FFF2-40B4-BE49-F238E27FC236}">
                      <a16:creationId xmlns:a16="http://schemas.microsoft.com/office/drawing/2014/main" id="{67C2739D-A1BE-4516-B539-8442EE12B388}"/>
                    </a:ext>
                  </a:extLst>
                </p:cNvPr>
                <p:cNvSpPr/>
                <p:nvPr/>
              </p:nvSpPr>
              <p:spPr>
                <a:xfrm>
                  <a:off x="7177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a:extLst>
                    <a:ext uri="{FF2B5EF4-FFF2-40B4-BE49-F238E27FC236}">
                      <a16:creationId xmlns:a16="http://schemas.microsoft.com/office/drawing/2014/main" id="{0A59AB38-C24D-4B85-BEE9-C1A831214AFB}"/>
                    </a:ext>
                  </a:extLst>
                </p:cNvPr>
                <p:cNvSpPr/>
                <p:nvPr/>
              </p:nvSpPr>
              <p:spPr>
                <a:xfrm>
                  <a:off x="7253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42DBA2DE-7CA4-43E6-8457-031A6B342FD6}"/>
                    </a:ext>
                  </a:extLst>
                </p:cNvPr>
                <p:cNvSpPr/>
                <p:nvPr/>
              </p:nvSpPr>
              <p:spPr>
                <a:xfrm>
                  <a:off x="7329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a:extLst>
                    <a:ext uri="{FF2B5EF4-FFF2-40B4-BE49-F238E27FC236}">
                      <a16:creationId xmlns:a16="http://schemas.microsoft.com/office/drawing/2014/main" id="{0388DE63-C1C5-40B9-AC5C-5A8942D420AD}"/>
                    </a:ext>
                  </a:extLst>
                </p:cNvPr>
                <p:cNvSpPr/>
                <p:nvPr/>
              </p:nvSpPr>
              <p:spPr>
                <a:xfrm>
                  <a:off x="7406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a:extLst>
                    <a:ext uri="{FF2B5EF4-FFF2-40B4-BE49-F238E27FC236}">
                      <a16:creationId xmlns:a16="http://schemas.microsoft.com/office/drawing/2014/main" id="{EEB7145D-EB32-4FE6-A141-BCCEA11552C0}"/>
                    </a:ext>
                  </a:extLst>
                </p:cNvPr>
                <p:cNvSpPr/>
                <p:nvPr/>
              </p:nvSpPr>
              <p:spPr>
                <a:xfrm>
                  <a:off x="7482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a:extLst>
                    <a:ext uri="{FF2B5EF4-FFF2-40B4-BE49-F238E27FC236}">
                      <a16:creationId xmlns:a16="http://schemas.microsoft.com/office/drawing/2014/main" id="{FE0AEBD6-BE41-473F-891B-94A52A215CA9}"/>
                    </a:ext>
                  </a:extLst>
                </p:cNvPr>
                <p:cNvSpPr/>
                <p:nvPr/>
              </p:nvSpPr>
              <p:spPr>
                <a:xfrm>
                  <a:off x="7558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a:extLst>
                    <a:ext uri="{FF2B5EF4-FFF2-40B4-BE49-F238E27FC236}">
                      <a16:creationId xmlns:a16="http://schemas.microsoft.com/office/drawing/2014/main" id="{9B54D751-BA25-4C69-A602-12010C19E2F2}"/>
                    </a:ext>
                  </a:extLst>
                </p:cNvPr>
                <p:cNvSpPr/>
                <p:nvPr/>
              </p:nvSpPr>
              <p:spPr>
                <a:xfrm>
                  <a:off x="7634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a:extLst>
                    <a:ext uri="{FF2B5EF4-FFF2-40B4-BE49-F238E27FC236}">
                      <a16:creationId xmlns:a16="http://schemas.microsoft.com/office/drawing/2014/main" id="{0555F68C-4ACD-43E6-8BC9-C67B80B554CE}"/>
                    </a:ext>
                  </a:extLst>
                </p:cNvPr>
                <p:cNvSpPr/>
                <p:nvPr/>
              </p:nvSpPr>
              <p:spPr>
                <a:xfrm>
                  <a:off x="7710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4D199071-2301-4F70-BC46-6E44332CF17C}"/>
                    </a:ext>
                  </a:extLst>
                </p:cNvPr>
                <p:cNvSpPr/>
                <p:nvPr/>
              </p:nvSpPr>
              <p:spPr>
                <a:xfrm>
                  <a:off x="7787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a:extLst>
                    <a:ext uri="{FF2B5EF4-FFF2-40B4-BE49-F238E27FC236}">
                      <a16:creationId xmlns:a16="http://schemas.microsoft.com/office/drawing/2014/main" id="{911CBA10-AFE7-40AD-A392-0F74162CCDF1}"/>
                    </a:ext>
                  </a:extLst>
                </p:cNvPr>
                <p:cNvSpPr/>
                <p:nvPr/>
              </p:nvSpPr>
              <p:spPr>
                <a:xfrm>
                  <a:off x="7177512" y="4081230"/>
                  <a:ext cx="227657" cy="79725"/>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3" name="图片 132">
                <a:extLst>
                  <a:ext uri="{FF2B5EF4-FFF2-40B4-BE49-F238E27FC236}">
                    <a16:creationId xmlns:a16="http://schemas.microsoft.com/office/drawing/2014/main" id="{9BD1B08E-94BF-4F56-BA22-DFB04D31070A}"/>
                  </a:ext>
                </a:extLst>
              </p:cNvPr>
              <p:cNvPicPr>
                <a:picLocks noChangeAspect="1"/>
              </p:cNvPicPr>
              <p:nvPr/>
            </p:nvPicPr>
            <p:blipFill rotWithShape="1">
              <a:blip r:embed="rId21"/>
              <a:srcRect l="3" t="37128" r="35095" b="20901"/>
              <a:stretch/>
            </p:blipFill>
            <p:spPr>
              <a:xfrm flipH="1">
                <a:off x="7180535" y="4053663"/>
                <a:ext cx="257038" cy="130524"/>
              </a:xfrm>
              <a:prstGeom prst="rect">
                <a:avLst/>
              </a:prstGeom>
            </p:spPr>
          </p:pic>
        </p:grpSp>
        <p:grpSp>
          <p:nvGrpSpPr>
            <p:cNvPr id="28" name="组合 27">
              <a:extLst>
                <a:ext uri="{FF2B5EF4-FFF2-40B4-BE49-F238E27FC236}">
                  <a16:creationId xmlns:a16="http://schemas.microsoft.com/office/drawing/2014/main" id="{DFC6A5C3-A1C6-4D09-A0D3-C1108C952A3B}"/>
                </a:ext>
              </a:extLst>
            </p:cNvPr>
            <p:cNvGrpSpPr/>
            <p:nvPr/>
          </p:nvGrpSpPr>
          <p:grpSpPr>
            <a:xfrm>
              <a:off x="6514213" y="4405496"/>
              <a:ext cx="1219200" cy="130524"/>
              <a:chOff x="6644112" y="4053663"/>
              <a:chExt cx="1219200" cy="130524"/>
            </a:xfrm>
          </p:grpSpPr>
          <p:grpSp>
            <p:nvGrpSpPr>
              <p:cNvPr id="113" name="组合 112">
                <a:extLst>
                  <a:ext uri="{FF2B5EF4-FFF2-40B4-BE49-F238E27FC236}">
                    <a16:creationId xmlns:a16="http://schemas.microsoft.com/office/drawing/2014/main" id="{34D7E335-D116-4B3D-83E7-AEDD617C57B0}"/>
                  </a:ext>
                </a:extLst>
              </p:cNvPr>
              <p:cNvGrpSpPr/>
              <p:nvPr/>
            </p:nvGrpSpPr>
            <p:grpSpPr>
              <a:xfrm>
                <a:off x="6644112" y="4081230"/>
                <a:ext cx="1219200" cy="79746"/>
                <a:chOff x="6644112" y="4081230"/>
                <a:chExt cx="1219200" cy="79746"/>
              </a:xfrm>
              <a:pattFill prst="wdUpDiag">
                <a:fgClr>
                  <a:srgbClr val="D3E0BA"/>
                </a:fgClr>
                <a:bgClr>
                  <a:schemeClr val="bg1"/>
                </a:bgClr>
              </a:pattFill>
            </p:grpSpPr>
            <p:sp>
              <p:nvSpPr>
                <p:cNvPr id="115" name="矩形 114">
                  <a:extLst>
                    <a:ext uri="{FF2B5EF4-FFF2-40B4-BE49-F238E27FC236}">
                      <a16:creationId xmlns:a16="http://schemas.microsoft.com/office/drawing/2014/main" id="{BF4D727D-9440-4EC6-BBDB-8887D9580150}"/>
                    </a:ext>
                  </a:extLst>
                </p:cNvPr>
                <p:cNvSpPr/>
                <p:nvPr/>
              </p:nvSpPr>
              <p:spPr>
                <a:xfrm>
                  <a:off x="6644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74BE3F86-BC53-43BE-A4D0-52E9A5BA0025}"/>
                    </a:ext>
                  </a:extLst>
                </p:cNvPr>
                <p:cNvSpPr/>
                <p:nvPr/>
              </p:nvSpPr>
              <p:spPr>
                <a:xfrm>
                  <a:off x="6720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a:extLst>
                    <a:ext uri="{FF2B5EF4-FFF2-40B4-BE49-F238E27FC236}">
                      <a16:creationId xmlns:a16="http://schemas.microsoft.com/office/drawing/2014/main" id="{DAF1BD3B-7E64-4C4E-96D1-585F38E7503B}"/>
                    </a:ext>
                  </a:extLst>
                </p:cNvPr>
                <p:cNvSpPr/>
                <p:nvPr/>
              </p:nvSpPr>
              <p:spPr>
                <a:xfrm>
                  <a:off x="6796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5E131E4B-7256-4CFF-8AA9-911A5D79303C}"/>
                    </a:ext>
                  </a:extLst>
                </p:cNvPr>
                <p:cNvSpPr/>
                <p:nvPr/>
              </p:nvSpPr>
              <p:spPr>
                <a:xfrm>
                  <a:off x="6872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a:extLst>
                    <a:ext uri="{FF2B5EF4-FFF2-40B4-BE49-F238E27FC236}">
                      <a16:creationId xmlns:a16="http://schemas.microsoft.com/office/drawing/2014/main" id="{165D2241-3D07-4300-82E0-5CB2A29D6245}"/>
                    </a:ext>
                  </a:extLst>
                </p:cNvPr>
                <p:cNvSpPr/>
                <p:nvPr/>
              </p:nvSpPr>
              <p:spPr>
                <a:xfrm>
                  <a:off x="6948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7AB6B9CB-138D-4FB5-96E4-5B48F81D371E}"/>
                    </a:ext>
                  </a:extLst>
                </p:cNvPr>
                <p:cNvSpPr/>
                <p:nvPr/>
              </p:nvSpPr>
              <p:spPr>
                <a:xfrm>
                  <a:off x="7025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47C40F82-9564-4B80-ADBF-D46B7A8A68CA}"/>
                    </a:ext>
                  </a:extLst>
                </p:cNvPr>
                <p:cNvSpPr/>
                <p:nvPr/>
              </p:nvSpPr>
              <p:spPr>
                <a:xfrm>
                  <a:off x="7101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153737E6-3A5F-4878-AC92-14C0FA35F2B0}"/>
                    </a:ext>
                  </a:extLst>
                </p:cNvPr>
                <p:cNvSpPr/>
                <p:nvPr/>
              </p:nvSpPr>
              <p:spPr>
                <a:xfrm>
                  <a:off x="7177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a:extLst>
                    <a:ext uri="{FF2B5EF4-FFF2-40B4-BE49-F238E27FC236}">
                      <a16:creationId xmlns:a16="http://schemas.microsoft.com/office/drawing/2014/main" id="{31AD2381-E270-42A5-9C5A-760021C7AB2C}"/>
                    </a:ext>
                  </a:extLst>
                </p:cNvPr>
                <p:cNvSpPr/>
                <p:nvPr/>
              </p:nvSpPr>
              <p:spPr>
                <a:xfrm>
                  <a:off x="7253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3DFA8707-50BA-416D-B1BB-819C7CA2DDEE}"/>
                    </a:ext>
                  </a:extLst>
                </p:cNvPr>
                <p:cNvSpPr/>
                <p:nvPr/>
              </p:nvSpPr>
              <p:spPr>
                <a:xfrm>
                  <a:off x="7329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E8DA6EC0-79FE-4DBF-A4FF-D7E3243A3BF3}"/>
                    </a:ext>
                  </a:extLst>
                </p:cNvPr>
                <p:cNvSpPr/>
                <p:nvPr/>
              </p:nvSpPr>
              <p:spPr>
                <a:xfrm>
                  <a:off x="7406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a:extLst>
                    <a:ext uri="{FF2B5EF4-FFF2-40B4-BE49-F238E27FC236}">
                      <a16:creationId xmlns:a16="http://schemas.microsoft.com/office/drawing/2014/main" id="{C2340E62-41A6-4CDF-A34C-1EC7E8187073}"/>
                    </a:ext>
                  </a:extLst>
                </p:cNvPr>
                <p:cNvSpPr/>
                <p:nvPr/>
              </p:nvSpPr>
              <p:spPr>
                <a:xfrm>
                  <a:off x="74823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a:extLst>
                    <a:ext uri="{FF2B5EF4-FFF2-40B4-BE49-F238E27FC236}">
                      <a16:creationId xmlns:a16="http://schemas.microsoft.com/office/drawing/2014/main" id="{319F1258-7727-4455-84D5-BBEF2ECDCED7}"/>
                    </a:ext>
                  </a:extLst>
                </p:cNvPr>
                <p:cNvSpPr/>
                <p:nvPr/>
              </p:nvSpPr>
              <p:spPr>
                <a:xfrm>
                  <a:off x="75585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a:extLst>
                    <a:ext uri="{FF2B5EF4-FFF2-40B4-BE49-F238E27FC236}">
                      <a16:creationId xmlns:a16="http://schemas.microsoft.com/office/drawing/2014/main" id="{470A658E-A9D1-4501-B920-1529EAE6B0AF}"/>
                    </a:ext>
                  </a:extLst>
                </p:cNvPr>
                <p:cNvSpPr/>
                <p:nvPr/>
              </p:nvSpPr>
              <p:spPr>
                <a:xfrm>
                  <a:off x="76347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a:extLst>
                    <a:ext uri="{FF2B5EF4-FFF2-40B4-BE49-F238E27FC236}">
                      <a16:creationId xmlns:a16="http://schemas.microsoft.com/office/drawing/2014/main" id="{154C26C0-CEBB-4BC4-9898-E1A59FAAE9B2}"/>
                    </a:ext>
                  </a:extLst>
                </p:cNvPr>
                <p:cNvSpPr/>
                <p:nvPr/>
              </p:nvSpPr>
              <p:spPr>
                <a:xfrm>
                  <a:off x="77109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81CD014D-0802-4E86-B506-065C2FF5C381}"/>
                    </a:ext>
                  </a:extLst>
                </p:cNvPr>
                <p:cNvSpPr/>
                <p:nvPr/>
              </p:nvSpPr>
              <p:spPr>
                <a:xfrm>
                  <a:off x="7787112" y="4081230"/>
                  <a:ext cx="76200" cy="79746"/>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753347EB-6D7C-4104-80E9-1F96F15B7256}"/>
                    </a:ext>
                  </a:extLst>
                </p:cNvPr>
                <p:cNvSpPr/>
                <p:nvPr/>
              </p:nvSpPr>
              <p:spPr>
                <a:xfrm>
                  <a:off x="7177512" y="4081230"/>
                  <a:ext cx="227657" cy="79725"/>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4" name="图片 113">
                <a:extLst>
                  <a:ext uri="{FF2B5EF4-FFF2-40B4-BE49-F238E27FC236}">
                    <a16:creationId xmlns:a16="http://schemas.microsoft.com/office/drawing/2014/main" id="{DBD8E723-3409-49C6-B3DD-4011B6C58090}"/>
                  </a:ext>
                </a:extLst>
              </p:cNvPr>
              <p:cNvPicPr>
                <a:picLocks noChangeAspect="1"/>
              </p:cNvPicPr>
              <p:nvPr/>
            </p:nvPicPr>
            <p:blipFill rotWithShape="1">
              <a:blip r:embed="rId21"/>
              <a:srcRect l="3" t="37128" r="35095" b="20901"/>
              <a:stretch/>
            </p:blipFill>
            <p:spPr>
              <a:xfrm flipH="1">
                <a:off x="7180535" y="4053663"/>
                <a:ext cx="257038" cy="130524"/>
              </a:xfrm>
              <a:prstGeom prst="rect">
                <a:avLst/>
              </a:prstGeom>
            </p:spPr>
          </p:pic>
        </p:grpSp>
        <p:grpSp>
          <p:nvGrpSpPr>
            <p:cNvPr id="29" name="组合 28">
              <a:extLst>
                <a:ext uri="{FF2B5EF4-FFF2-40B4-BE49-F238E27FC236}">
                  <a16:creationId xmlns:a16="http://schemas.microsoft.com/office/drawing/2014/main" id="{76F0F40F-E709-43B5-9ECE-562853F3A14A}"/>
                </a:ext>
              </a:extLst>
            </p:cNvPr>
            <p:cNvGrpSpPr/>
            <p:nvPr/>
          </p:nvGrpSpPr>
          <p:grpSpPr>
            <a:xfrm>
              <a:off x="6514213" y="4649812"/>
              <a:ext cx="1219200" cy="130524"/>
              <a:chOff x="6644112" y="4701821"/>
              <a:chExt cx="1219200" cy="130524"/>
            </a:xfrm>
          </p:grpSpPr>
          <p:sp>
            <p:nvSpPr>
              <p:cNvPr id="95" name="矩形 94">
                <a:extLst>
                  <a:ext uri="{FF2B5EF4-FFF2-40B4-BE49-F238E27FC236}">
                    <a16:creationId xmlns:a16="http://schemas.microsoft.com/office/drawing/2014/main" id="{1A1F807C-358F-4525-89B7-9854E849C962}"/>
                  </a:ext>
                </a:extLst>
              </p:cNvPr>
              <p:cNvSpPr/>
              <p:nvPr/>
            </p:nvSpPr>
            <p:spPr>
              <a:xfrm>
                <a:off x="6644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7FD390A7-422C-4E77-A65C-EA5EC0467F25}"/>
                  </a:ext>
                </a:extLst>
              </p:cNvPr>
              <p:cNvSpPr/>
              <p:nvPr/>
            </p:nvSpPr>
            <p:spPr>
              <a:xfrm>
                <a:off x="6720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2CED4618-017B-4142-B8D3-2902B3D5DCF4}"/>
                  </a:ext>
                </a:extLst>
              </p:cNvPr>
              <p:cNvSpPr/>
              <p:nvPr/>
            </p:nvSpPr>
            <p:spPr>
              <a:xfrm>
                <a:off x="6796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a:extLst>
                  <a:ext uri="{FF2B5EF4-FFF2-40B4-BE49-F238E27FC236}">
                    <a16:creationId xmlns:a16="http://schemas.microsoft.com/office/drawing/2014/main" id="{F21D0F99-C002-4ECB-8AFB-7391803FE15B}"/>
                  </a:ext>
                </a:extLst>
              </p:cNvPr>
              <p:cNvSpPr/>
              <p:nvPr/>
            </p:nvSpPr>
            <p:spPr>
              <a:xfrm>
                <a:off x="6872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1F92DF1C-A2E3-481A-A635-F44E0262302F}"/>
                  </a:ext>
                </a:extLst>
              </p:cNvPr>
              <p:cNvSpPr/>
              <p:nvPr/>
            </p:nvSpPr>
            <p:spPr>
              <a:xfrm>
                <a:off x="6948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矩形 99">
                <a:extLst>
                  <a:ext uri="{FF2B5EF4-FFF2-40B4-BE49-F238E27FC236}">
                    <a16:creationId xmlns:a16="http://schemas.microsoft.com/office/drawing/2014/main" id="{856A7601-B996-443E-9EDA-99921F7982C7}"/>
                  </a:ext>
                </a:extLst>
              </p:cNvPr>
              <p:cNvSpPr/>
              <p:nvPr/>
            </p:nvSpPr>
            <p:spPr>
              <a:xfrm>
                <a:off x="7025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a:extLst>
                  <a:ext uri="{FF2B5EF4-FFF2-40B4-BE49-F238E27FC236}">
                    <a16:creationId xmlns:a16="http://schemas.microsoft.com/office/drawing/2014/main" id="{F4842C0D-3971-4384-96D3-4871E273865C}"/>
                  </a:ext>
                </a:extLst>
              </p:cNvPr>
              <p:cNvSpPr/>
              <p:nvPr/>
            </p:nvSpPr>
            <p:spPr>
              <a:xfrm>
                <a:off x="7101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a:extLst>
                  <a:ext uri="{FF2B5EF4-FFF2-40B4-BE49-F238E27FC236}">
                    <a16:creationId xmlns:a16="http://schemas.microsoft.com/office/drawing/2014/main" id="{C63B66CA-174A-46F4-AC94-55C5D7CA501C}"/>
                  </a:ext>
                </a:extLst>
              </p:cNvPr>
              <p:cNvSpPr/>
              <p:nvPr/>
            </p:nvSpPr>
            <p:spPr>
              <a:xfrm>
                <a:off x="7177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FACA3E3A-6918-421E-AC48-970521971698}"/>
                  </a:ext>
                </a:extLst>
              </p:cNvPr>
              <p:cNvSpPr/>
              <p:nvPr/>
            </p:nvSpPr>
            <p:spPr>
              <a:xfrm>
                <a:off x="7253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a:extLst>
                  <a:ext uri="{FF2B5EF4-FFF2-40B4-BE49-F238E27FC236}">
                    <a16:creationId xmlns:a16="http://schemas.microsoft.com/office/drawing/2014/main" id="{C899D9F4-16A4-4299-9125-95438B369AE4}"/>
                  </a:ext>
                </a:extLst>
              </p:cNvPr>
              <p:cNvSpPr/>
              <p:nvPr/>
            </p:nvSpPr>
            <p:spPr>
              <a:xfrm>
                <a:off x="7329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A6F4A569-D26A-45CB-B687-517C77D91D09}"/>
                  </a:ext>
                </a:extLst>
              </p:cNvPr>
              <p:cNvSpPr/>
              <p:nvPr/>
            </p:nvSpPr>
            <p:spPr>
              <a:xfrm>
                <a:off x="7406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9C4342D4-04D2-4B98-88FA-83AA4E6647A9}"/>
                  </a:ext>
                </a:extLst>
              </p:cNvPr>
              <p:cNvSpPr/>
              <p:nvPr/>
            </p:nvSpPr>
            <p:spPr>
              <a:xfrm>
                <a:off x="7482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43ECE007-A7B0-41F6-908F-22EB9E230BE5}"/>
                  </a:ext>
                </a:extLst>
              </p:cNvPr>
              <p:cNvSpPr/>
              <p:nvPr/>
            </p:nvSpPr>
            <p:spPr>
              <a:xfrm>
                <a:off x="7558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a:extLst>
                  <a:ext uri="{FF2B5EF4-FFF2-40B4-BE49-F238E27FC236}">
                    <a16:creationId xmlns:a16="http://schemas.microsoft.com/office/drawing/2014/main" id="{E61A47A3-14FC-4781-82D0-DA1CB589C1EA}"/>
                  </a:ext>
                </a:extLst>
              </p:cNvPr>
              <p:cNvSpPr/>
              <p:nvPr/>
            </p:nvSpPr>
            <p:spPr>
              <a:xfrm>
                <a:off x="7634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B63DC683-0708-4278-8823-C9FF70FD484D}"/>
                  </a:ext>
                </a:extLst>
              </p:cNvPr>
              <p:cNvSpPr/>
              <p:nvPr/>
            </p:nvSpPr>
            <p:spPr>
              <a:xfrm>
                <a:off x="7710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6D3C0D3D-3C65-46ED-AFEB-A9E1EFC33F5E}"/>
                  </a:ext>
                </a:extLst>
              </p:cNvPr>
              <p:cNvSpPr/>
              <p:nvPr/>
            </p:nvSpPr>
            <p:spPr>
              <a:xfrm>
                <a:off x="7787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4CCDD4B3-4D39-4650-BA51-9B0B62CA4E23}"/>
                  </a:ext>
                </a:extLst>
              </p:cNvPr>
              <p:cNvSpPr/>
              <p:nvPr/>
            </p:nvSpPr>
            <p:spPr>
              <a:xfrm>
                <a:off x="7177512" y="4727220"/>
                <a:ext cx="227657" cy="79725"/>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 name="图片 111">
                <a:extLst>
                  <a:ext uri="{FF2B5EF4-FFF2-40B4-BE49-F238E27FC236}">
                    <a16:creationId xmlns:a16="http://schemas.microsoft.com/office/drawing/2014/main" id="{40692572-5DF3-435E-8EF1-50EA6600CE93}"/>
                  </a:ext>
                </a:extLst>
              </p:cNvPr>
              <p:cNvPicPr>
                <a:picLocks noChangeAspect="1"/>
              </p:cNvPicPr>
              <p:nvPr/>
            </p:nvPicPr>
            <p:blipFill rotWithShape="1">
              <a:blip r:embed="rId21"/>
              <a:srcRect l="3" t="37128" r="35095" b="20901"/>
              <a:stretch/>
            </p:blipFill>
            <p:spPr>
              <a:xfrm flipH="1">
                <a:off x="7176569" y="4701821"/>
                <a:ext cx="257038" cy="130524"/>
              </a:xfrm>
              <a:prstGeom prst="rect">
                <a:avLst/>
              </a:prstGeom>
            </p:spPr>
          </p:pic>
        </p:grpSp>
        <p:sp>
          <p:nvSpPr>
            <p:cNvPr id="30" name="文本框 29">
              <a:extLst>
                <a:ext uri="{FF2B5EF4-FFF2-40B4-BE49-F238E27FC236}">
                  <a16:creationId xmlns:a16="http://schemas.microsoft.com/office/drawing/2014/main" id="{7CA92B56-5748-42C3-8900-1DE7E4AFBF1A}"/>
                </a:ext>
              </a:extLst>
            </p:cNvPr>
            <p:cNvSpPr txBox="1"/>
            <p:nvPr/>
          </p:nvSpPr>
          <p:spPr>
            <a:xfrm rot="5400000">
              <a:off x="7532042" y="4161356"/>
              <a:ext cx="556563" cy="200055"/>
            </a:xfrm>
            <a:prstGeom prst="rect">
              <a:avLst/>
            </a:prstGeom>
            <a:noFill/>
          </p:spPr>
          <p:txBody>
            <a:bodyPr wrap="none" rtlCol="0">
              <a:spAutoFit/>
            </a:bodyPr>
            <a:lstStyle/>
            <a:p>
              <a:r>
                <a:rPr lang="en-US" altLang="zh-CN" sz="700" b="1" dirty="0">
                  <a:solidFill>
                    <a:srgbClr val="365B00"/>
                  </a:solidFill>
                  <a:latin typeface="Times New Roman" panose="02020603050405020304" pitchFamily="18" charset="0"/>
                  <a:cs typeface="Times New Roman" panose="02020603050405020304" pitchFamily="18" charset="0"/>
                </a:rPr>
                <a:t>Clean out</a:t>
              </a:r>
              <a:endParaRPr lang="zh-CN" altLang="en-US" sz="700" b="1" dirty="0">
                <a:solidFill>
                  <a:srgbClr val="365B00"/>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D18CEC86-2CC7-4AD7-BFAC-0C7E006E7E84}"/>
                </a:ext>
              </a:extLst>
            </p:cNvPr>
            <p:cNvSpPr txBox="1"/>
            <p:nvPr/>
          </p:nvSpPr>
          <p:spPr>
            <a:xfrm rot="5400000">
              <a:off x="7516102" y="4608890"/>
              <a:ext cx="587020" cy="200055"/>
            </a:xfrm>
            <a:prstGeom prst="rect">
              <a:avLst/>
            </a:prstGeom>
            <a:noFill/>
          </p:spPr>
          <p:txBody>
            <a:bodyPr wrap="none" rtlCol="0">
              <a:spAutoFit/>
            </a:bodyPr>
            <a:lstStyle/>
            <a:p>
              <a:r>
                <a:rPr lang="en-US" altLang="zh-CN" sz="700" b="1" dirty="0">
                  <a:latin typeface="Times New Roman" panose="02020603050405020304" pitchFamily="18" charset="0"/>
                  <a:cs typeface="Times New Roman" panose="02020603050405020304" pitchFamily="18" charset="0"/>
                </a:rPr>
                <a:t>Poison out</a:t>
              </a:r>
              <a:endParaRPr lang="zh-CN" altLang="en-US" sz="700" b="1" dirty="0">
                <a:latin typeface="Times New Roman" panose="02020603050405020304" pitchFamily="18" charset="0"/>
                <a:cs typeface="Times New Roman" panose="02020603050405020304" pitchFamily="18" charset="0"/>
              </a:endParaRPr>
            </a:p>
          </p:txBody>
        </p:sp>
        <p:grpSp>
          <p:nvGrpSpPr>
            <p:cNvPr id="32" name="组合 31">
              <a:extLst>
                <a:ext uri="{FF2B5EF4-FFF2-40B4-BE49-F238E27FC236}">
                  <a16:creationId xmlns:a16="http://schemas.microsoft.com/office/drawing/2014/main" id="{4977445B-8453-4B4F-A3C9-E1F0BABC27FE}"/>
                </a:ext>
              </a:extLst>
            </p:cNvPr>
            <p:cNvGrpSpPr/>
            <p:nvPr/>
          </p:nvGrpSpPr>
          <p:grpSpPr>
            <a:xfrm>
              <a:off x="6514213" y="4527654"/>
              <a:ext cx="1219200" cy="130524"/>
              <a:chOff x="6644112" y="4701821"/>
              <a:chExt cx="1219200" cy="130524"/>
            </a:xfrm>
          </p:grpSpPr>
          <p:sp>
            <p:nvSpPr>
              <p:cNvPr id="77" name="矩形 76">
                <a:extLst>
                  <a:ext uri="{FF2B5EF4-FFF2-40B4-BE49-F238E27FC236}">
                    <a16:creationId xmlns:a16="http://schemas.microsoft.com/office/drawing/2014/main" id="{6A949BFB-3885-4D84-AEDA-DDE1323327F0}"/>
                  </a:ext>
                </a:extLst>
              </p:cNvPr>
              <p:cNvSpPr/>
              <p:nvPr/>
            </p:nvSpPr>
            <p:spPr>
              <a:xfrm>
                <a:off x="6644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20DA2FE-6F9D-46A8-B1CF-371F3E5CA240}"/>
                  </a:ext>
                </a:extLst>
              </p:cNvPr>
              <p:cNvSpPr/>
              <p:nvPr/>
            </p:nvSpPr>
            <p:spPr>
              <a:xfrm>
                <a:off x="6720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a:extLst>
                  <a:ext uri="{FF2B5EF4-FFF2-40B4-BE49-F238E27FC236}">
                    <a16:creationId xmlns:a16="http://schemas.microsoft.com/office/drawing/2014/main" id="{958B25BF-DB5A-497C-B263-D0629B248371}"/>
                  </a:ext>
                </a:extLst>
              </p:cNvPr>
              <p:cNvSpPr/>
              <p:nvPr/>
            </p:nvSpPr>
            <p:spPr>
              <a:xfrm>
                <a:off x="6796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C399F5E1-B916-4051-9469-B8A5899D8C20}"/>
                  </a:ext>
                </a:extLst>
              </p:cNvPr>
              <p:cNvSpPr/>
              <p:nvPr/>
            </p:nvSpPr>
            <p:spPr>
              <a:xfrm>
                <a:off x="6872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D217A6A-C9E8-48B4-9E32-86097A49030E}"/>
                  </a:ext>
                </a:extLst>
              </p:cNvPr>
              <p:cNvSpPr/>
              <p:nvPr/>
            </p:nvSpPr>
            <p:spPr>
              <a:xfrm>
                <a:off x="6948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8DFC2A23-8379-42D1-814C-0A3CE1649834}"/>
                  </a:ext>
                </a:extLst>
              </p:cNvPr>
              <p:cNvSpPr/>
              <p:nvPr/>
            </p:nvSpPr>
            <p:spPr>
              <a:xfrm>
                <a:off x="7025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5AB6B1A5-4964-4038-BE83-B302D559D4DC}"/>
                  </a:ext>
                </a:extLst>
              </p:cNvPr>
              <p:cNvSpPr/>
              <p:nvPr/>
            </p:nvSpPr>
            <p:spPr>
              <a:xfrm>
                <a:off x="7101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B4F507D6-2938-4FC8-BA72-FC55662A04E9}"/>
                  </a:ext>
                </a:extLst>
              </p:cNvPr>
              <p:cNvSpPr/>
              <p:nvPr/>
            </p:nvSpPr>
            <p:spPr>
              <a:xfrm>
                <a:off x="7177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B8EF0596-AF47-4F3A-843B-2047A80E2805}"/>
                  </a:ext>
                </a:extLst>
              </p:cNvPr>
              <p:cNvSpPr/>
              <p:nvPr/>
            </p:nvSpPr>
            <p:spPr>
              <a:xfrm>
                <a:off x="7253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E8D1C4E8-D3A2-4C63-8834-4EB323D80DE3}"/>
                  </a:ext>
                </a:extLst>
              </p:cNvPr>
              <p:cNvSpPr/>
              <p:nvPr/>
            </p:nvSpPr>
            <p:spPr>
              <a:xfrm>
                <a:off x="7329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DAA1B1F0-CC97-4E94-B8C4-73B2B81C030D}"/>
                  </a:ext>
                </a:extLst>
              </p:cNvPr>
              <p:cNvSpPr/>
              <p:nvPr/>
            </p:nvSpPr>
            <p:spPr>
              <a:xfrm>
                <a:off x="7406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430D7444-E641-4213-A8CD-BF0D996E839F}"/>
                  </a:ext>
                </a:extLst>
              </p:cNvPr>
              <p:cNvSpPr/>
              <p:nvPr/>
            </p:nvSpPr>
            <p:spPr>
              <a:xfrm>
                <a:off x="74823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6785C4C0-97C4-48EE-A0FF-88438A79008D}"/>
                  </a:ext>
                </a:extLst>
              </p:cNvPr>
              <p:cNvSpPr/>
              <p:nvPr/>
            </p:nvSpPr>
            <p:spPr>
              <a:xfrm>
                <a:off x="75585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5D395527-83A9-4CB4-B42D-1F6BB9BB5EB6}"/>
                  </a:ext>
                </a:extLst>
              </p:cNvPr>
              <p:cNvSpPr/>
              <p:nvPr/>
            </p:nvSpPr>
            <p:spPr>
              <a:xfrm>
                <a:off x="76347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a:extLst>
                  <a:ext uri="{FF2B5EF4-FFF2-40B4-BE49-F238E27FC236}">
                    <a16:creationId xmlns:a16="http://schemas.microsoft.com/office/drawing/2014/main" id="{DAD2D831-1B1D-4925-9820-C485C7EC2FCB}"/>
                  </a:ext>
                </a:extLst>
              </p:cNvPr>
              <p:cNvSpPr/>
              <p:nvPr/>
            </p:nvSpPr>
            <p:spPr>
              <a:xfrm>
                <a:off x="77109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981A0A88-8336-4451-A287-B98E17493B26}"/>
                  </a:ext>
                </a:extLst>
              </p:cNvPr>
              <p:cNvSpPr/>
              <p:nvPr/>
            </p:nvSpPr>
            <p:spPr>
              <a:xfrm>
                <a:off x="7787112" y="4727220"/>
                <a:ext cx="76200" cy="79746"/>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0013CABE-F00A-49DC-B26E-DFF504E14957}"/>
                  </a:ext>
                </a:extLst>
              </p:cNvPr>
              <p:cNvSpPr/>
              <p:nvPr/>
            </p:nvSpPr>
            <p:spPr>
              <a:xfrm>
                <a:off x="7177512" y="4727220"/>
                <a:ext cx="227657" cy="79725"/>
              </a:xfrm>
              <a:prstGeom prst="rect">
                <a:avLst/>
              </a:prstGeom>
              <a:pattFill prst="wdUpDiag">
                <a:fgClr>
                  <a:schemeClr val="bg1">
                    <a:lumMod val="50000"/>
                  </a:schemeClr>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a:extLst>
                  <a:ext uri="{FF2B5EF4-FFF2-40B4-BE49-F238E27FC236}">
                    <a16:creationId xmlns:a16="http://schemas.microsoft.com/office/drawing/2014/main" id="{67D4A52D-82DA-4FAB-9C21-EDDDF7816E7C}"/>
                  </a:ext>
                </a:extLst>
              </p:cNvPr>
              <p:cNvPicPr>
                <a:picLocks noChangeAspect="1"/>
              </p:cNvPicPr>
              <p:nvPr/>
            </p:nvPicPr>
            <p:blipFill rotWithShape="1">
              <a:blip r:embed="rId21"/>
              <a:srcRect l="3" t="37128" r="35095" b="20901"/>
              <a:stretch/>
            </p:blipFill>
            <p:spPr>
              <a:xfrm flipH="1">
                <a:off x="7176569" y="4701821"/>
                <a:ext cx="257038" cy="130524"/>
              </a:xfrm>
              <a:prstGeom prst="rect">
                <a:avLst/>
              </a:prstGeom>
            </p:spPr>
          </p:pic>
        </p:grpSp>
        <p:sp>
          <p:nvSpPr>
            <p:cNvPr id="33" name="矩形 32">
              <a:extLst>
                <a:ext uri="{FF2B5EF4-FFF2-40B4-BE49-F238E27FC236}">
                  <a16:creationId xmlns:a16="http://schemas.microsoft.com/office/drawing/2014/main" id="{8CDF33E0-F994-4759-86D0-64FC1B190D3C}"/>
                </a:ext>
              </a:extLst>
            </p:cNvPr>
            <p:cNvSpPr/>
            <p:nvPr/>
          </p:nvSpPr>
          <p:spPr>
            <a:xfrm>
              <a:off x="6467112" y="4005350"/>
              <a:ext cx="1414305" cy="9216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119415E-5E79-40A5-BE6A-1ECD694BAD1D}"/>
                </a:ext>
              </a:extLst>
            </p:cNvPr>
            <p:cNvSpPr txBox="1"/>
            <p:nvPr/>
          </p:nvSpPr>
          <p:spPr>
            <a:xfrm>
              <a:off x="6577314" y="4974164"/>
              <a:ext cx="1212191"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Received symbols</a:t>
              </a:r>
              <a:endParaRPr lang="zh-CN" altLang="en-US" sz="1100" dirty="0">
                <a:latin typeface="Times New Roman" panose="02020603050405020304" pitchFamily="18" charset="0"/>
                <a:cs typeface="Times New Roman" panose="02020603050405020304" pitchFamily="18" charset="0"/>
              </a:endParaRPr>
            </a:p>
          </p:txBody>
        </p:sp>
        <p:grpSp>
          <p:nvGrpSpPr>
            <p:cNvPr id="35" name="组合 34">
              <a:extLst>
                <a:ext uri="{FF2B5EF4-FFF2-40B4-BE49-F238E27FC236}">
                  <a16:creationId xmlns:a16="http://schemas.microsoft.com/office/drawing/2014/main" id="{85F8FB65-ECAD-4A12-9A14-F6C4239CF008}"/>
                </a:ext>
              </a:extLst>
            </p:cNvPr>
            <p:cNvGrpSpPr/>
            <p:nvPr/>
          </p:nvGrpSpPr>
          <p:grpSpPr>
            <a:xfrm>
              <a:off x="8169304" y="5318133"/>
              <a:ext cx="1230316" cy="1283484"/>
              <a:chOff x="9122838" y="3947916"/>
              <a:chExt cx="1230316" cy="1283484"/>
            </a:xfrm>
          </p:grpSpPr>
          <p:grpSp>
            <p:nvGrpSpPr>
              <p:cNvPr id="66" name="组合 65">
                <a:extLst>
                  <a:ext uri="{FF2B5EF4-FFF2-40B4-BE49-F238E27FC236}">
                    <a16:creationId xmlns:a16="http://schemas.microsoft.com/office/drawing/2014/main" id="{CE57D10B-FBEB-4C0D-BFAA-DFF138693A3F}"/>
                  </a:ext>
                </a:extLst>
              </p:cNvPr>
              <p:cNvGrpSpPr/>
              <p:nvPr/>
            </p:nvGrpSpPr>
            <p:grpSpPr>
              <a:xfrm>
                <a:off x="9122838" y="3947916"/>
                <a:ext cx="1230316" cy="1014033"/>
                <a:chOff x="9122838" y="3947916"/>
                <a:chExt cx="1230316" cy="1014033"/>
              </a:xfrm>
            </p:grpSpPr>
            <p:grpSp>
              <p:nvGrpSpPr>
                <p:cNvPr id="68" name="组合 67">
                  <a:extLst>
                    <a:ext uri="{FF2B5EF4-FFF2-40B4-BE49-F238E27FC236}">
                      <a16:creationId xmlns:a16="http://schemas.microsoft.com/office/drawing/2014/main" id="{C6B6A404-25A9-4361-B915-75157B0FFC96}"/>
                    </a:ext>
                  </a:extLst>
                </p:cNvPr>
                <p:cNvGrpSpPr/>
                <p:nvPr/>
              </p:nvGrpSpPr>
              <p:grpSpPr>
                <a:xfrm>
                  <a:off x="9122838" y="4095680"/>
                  <a:ext cx="1230316" cy="729932"/>
                  <a:chOff x="4824666" y="5703459"/>
                  <a:chExt cx="1230316" cy="729932"/>
                </a:xfrm>
              </p:grpSpPr>
              <p:pic>
                <p:nvPicPr>
                  <p:cNvPr id="70" name="图片 69">
                    <a:extLst>
                      <a:ext uri="{FF2B5EF4-FFF2-40B4-BE49-F238E27FC236}">
                        <a16:creationId xmlns:a16="http://schemas.microsoft.com/office/drawing/2014/main" id="{295DA9E7-8B6F-48D4-B8A1-DB6AD549EAD6}"/>
                      </a:ext>
                    </a:extLst>
                  </p:cNvPr>
                  <p:cNvPicPr>
                    <a:picLocks noChangeAspect="1"/>
                  </p:cNvPicPr>
                  <p:nvPr/>
                </p:nvPicPr>
                <p:blipFill>
                  <a:blip r:embed="rId22" cstate="print">
                    <a:extLst>
                      <a:ext uri="{BEBA8EAE-BF5A-486C-A8C5-ECC9F3942E4B}">
                        <a14:imgProps xmlns:a14="http://schemas.microsoft.com/office/drawing/2010/main">
                          <a14:imgLayer r:embed="rId23">
                            <a14:imgEffect>
                              <a14:saturation sat="60000"/>
                            </a14:imgEffect>
                          </a14:imgLayer>
                        </a14:imgProps>
                      </a:ext>
                      <a:ext uri="{28A0092B-C50C-407E-A947-70E740481C1C}">
                        <a14:useLocalDpi xmlns:a14="http://schemas.microsoft.com/office/drawing/2010/main" val="0"/>
                      </a:ext>
                    </a:extLst>
                  </a:blip>
                  <a:stretch>
                    <a:fillRect/>
                  </a:stretch>
                </p:blipFill>
                <p:spPr>
                  <a:xfrm>
                    <a:off x="4824666" y="5704051"/>
                    <a:ext cx="558375" cy="729340"/>
                  </a:xfrm>
                  <a:prstGeom prst="rect">
                    <a:avLst/>
                  </a:prstGeom>
                  <a:scene3d>
                    <a:camera prst="orthographicFront">
                      <a:rot lat="1440000" lon="17340000" rev="0"/>
                    </a:camera>
                    <a:lightRig rig="threePt" dir="t"/>
                  </a:scene3d>
                </p:spPr>
              </p:pic>
              <p:pic>
                <p:nvPicPr>
                  <p:cNvPr id="71" name="图片 70">
                    <a:extLst>
                      <a:ext uri="{FF2B5EF4-FFF2-40B4-BE49-F238E27FC236}">
                        <a16:creationId xmlns:a16="http://schemas.microsoft.com/office/drawing/2014/main" id="{2C6CA55B-2D3D-45BB-8720-89222F0C1C47}"/>
                      </a:ext>
                    </a:extLst>
                  </p:cNvPr>
                  <p:cNvPicPr>
                    <a:picLocks noChangeAspect="1"/>
                  </p:cNvPicPr>
                  <p:nvPr/>
                </p:nvPicPr>
                <p:blipFill>
                  <a:blip r:embed="rId24" cstate="print">
                    <a:extLst>
                      <a:ext uri="{BEBA8EAE-BF5A-486C-A8C5-ECC9F3942E4B}">
                        <a14:imgProps xmlns:a14="http://schemas.microsoft.com/office/drawing/2010/main">
                          <a14:imgLayer r:embed="rId25">
                            <a14:imgEffect>
                              <a14:saturation sat="60000"/>
                            </a14:imgEffect>
                          </a14:imgLayer>
                        </a14:imgProps>
                      </a:ext>
                      <a:ext uri="{28A0092B-C50C-407E-A947-70E740481C1C}">
                        <a14:useLocalDpi xmlns:a14="http://schemas.microsoft.com/office/drawing/2010/main" val="0"/>
                      </a:ext>
                    </a:extLst>
                  </a:blip>
                  <a:stretch>
                    <a:fillRect/>
                  </a:stretch>
                </p:blipFill>
                <p:spPr>
                  <a:xfrm>
                    <a:off x="4911673" y="5704050"/>
                    <a:ext cx="558375" cy="729340"/>
                  </a:xfrm>
                  <a:prstGeom prst="rect">
                    <a:avLst/>
                  </a:prstGeom>
                  <a:scene3d>
                    <a:camera prst="orthographicFront">
                      <a:rot lat="1440000" lon="17340000" rev="0"/>
                    </a:camera>
                    <a:lightRig rig="threePt" dir="t"/>
                  </a:scene3d>
                </p:spPr>
              </p:pic>
              <p:pic>
                <p:nvPicPr>
                  <p:cNvPr id="72" name="图片 71">
                    <a:extLst>
                      <a:ext uri="{FF2B5EF4-FFF2-40B4-BE49-F238E27FC236}">
                        <a16:creationId xmlns:a16="http://schemas.microsoft.com/office/drawing/2014/main" id="{D1B42DAF-BF14-4032-BC4D-BDCD2F61ED5B}"/>
                      </a:ext>
                    </a:extLst>
                  </p:cNvPr>
                  <p:cNvPicPr>
                    <a:picLocks noChangeAspect="1"/>
                  </p:cNvPicPr>
                  <p:nvPr/>
                </p:nvPicPr>
                <p:blipFill>
                  <a:blip r:embed="rId26" cstate="print">
                    <a:extLst>
                      <a:ext uri="{BEBA8EAE-BF5A-486C-A8C5-ECC9F3942E4B}">
                        <a14:imgProps xmlns:a14="http://schemas.microsoft.com/office/drawing/2010/main">
                          <a14:imgLayer r:embed="rId27">
                            <a14:imgEffect>
                              <a14:saturation sat="60000"/>
                            </a14:imgEffect>
                          </a14:imgLayer>
                        </a14:imgProps>
                      </a:ext>
                      <a:ext uri="{28A0092B-C50C-407E-A947-70E740481C1C}">
                        <a14:useLocalDpi xmlns:a14="http://schemas.microsoft.com/office/drawing/2010/main" val="0"/>
                      </a:ext>
                    </a:extLst>
                  </a:blip>
                  <a:stretch>
                    <a:fillRect/>
                  </a:stretch>
                </p:blipFill>
                <p:spPr>
                  <a:xfrm>
                    <a:off x="5016196" y="5704050"/>
                    <a:ext cx="558375" cy="729340"/>
                  </a:xfrm>
                  <a:prstGeom prst="rect">
                    <a:avLst/>
                  </a:prstGeom>
                  <a:scene3d>
                    <a:camera prst="orthographicFront">
                      <a:rot lat="1440000" lon="17340000" rev="0"/>
                    </a:camera>
                    <a:lightRig rig="threePt" dir="t"/>
                  </a:scene3d>
                </p:spPr>
              </p:pic>
              <p:pic>
                <p:nvPicPr>
                  <p:cNvPr id="73" name="图片 72">
                    <a:extLst>
                      <a:ext uri="{FF2B5EF4-FFF2-40B4-BE49-F238E27FC236}">
                        <a16:creationId xmlns:a16="http://schemas.microsoft.com/office/drawing/2014/main" id="{CD22A08C-2774-4124-ADC9-8F13264253EF}"/>
                      </a:ext>
                    </a:extLst>
                  </p:cNvPr>
                  <p:cNvPicPr>
                    <a:picLocks noChangeAspect="1"/>
                  </p:cNvPicPr>
                  <p:nvPr/>
                </p:nvPicPr>
                <p:blipFill>
                  <a:blip r:embed="rId28" cstate="print">
                    <a:extLst>
                      <a:ext uri="{BEBA8EAE-BF5A-486C-A8C5-ECC9F3942E4B}">
                        <a14:imgProps xmlns:a14="http://schemas.microsoft.com/office/drawing/2010/main">
                          <a14:imgLayer r:embed="rId29">
                            <a14:imgEffect>
                              <a14:saturation sat="60000"/>
                            </a14:imgEffect>
                          </a14:imgLayer>
                        </a14:imgProps>
                      </a:ext>
                      <a:ext uri="{28A0092B-C50C-407E-A947-70E740481C1C}">
                        <a14:useLocalDpi xmlns:a14="http://schemas.microsoft.com/office/drawing/2010/main" val="0"/>
                      </a:ext>
                    </a:extLst>
                  </a:blip>
                  <a:stretch>
                    <a:fillRect/>
                  </a:stretch>
                </p:blipFill>
                <p:spPr>
                  <a:xfrm>
                    <a:off x="5119386" y="5703459"/>
                    <a:ext cx="558375" cy="729340"/>
                  </a:xfrm>
                  <a:prstGeom prst="rect">
                    <a:avLst/>
                  </a:prstGeom>
                  <a:scene3d>
                    <a:camera prst="orthographicFront">
                      <a:rot lat="1440000" lon="17340000" rev="0"/>
                    </a:camera>
                    <a:lightRig rig="threePt" dir="t"/>
                  </a:scene3d>
                </p:spPr>
              </p:pic>
              <p:pic>
                <p:nvPicPr>
                  <p:cNvPr id="74" name="图片 73">
                    <a:extLst>
                      <a:ext uri="{FF2B5EF4-FFF2-40B4-BE49-F238E27FC236}">
                        <a16:creationId xmlns:a16="http://schemas.microsoft.com/office/drawing/2014/main" id="{DBB55B28-C2ED-4AAD-8E2C-6384A076B84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35256" y="5703460"/>
                    <a:ext cx="606552" cy="729340"/>
                  </a:xfrm>
                  <a:prstGeom prst="rect">
                    <a:avLst/>
                  </a:prstGeom>
                  <a:scene3d>
                    <a:camera prst="orthographicFront">
                      <a:rot lat="1440000" lon="17340000" rev="0"/>
                    </a:camera>
                    <a:lightRig rig="threePt" dir="t"/>
                  </a:scene3d>
                </p:spPr>
              </p:pic>
              <p:pic>
                <p:nvPicPr>
                  <p:cNvPr id="75" name="图片 74">
                    <a:extLst>
                      <a:ext uri="{FF2B5EF4-FFF2-40B4-BE49-F238E27FC236}">
                        <a16:creationId xmlns:a16="http://schemas.microsoft.com/office/drawing/2014/main" id="{97D1932F-2855-460A-A02F-F14C7ACC740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341843" y="5703460"/>
                    <a:ext cx="606552" cy="729340"/>
                  </a:xfrm>
                  <a:prstGeom prst="rect">
                    <a:avLst/>
                  </a:prstGeom>
                  <a:scene3d>
                    <a:camera prst="orthographicFront">
                      <a:rot lat="1440000" lon="17340000" rev="0"/>
                    </a:camera>
                    <a:lightRig rig="threePt" dir="t"/>
                  </a:scene3d>
                </p:spPr>
              </p:pic>
              <p:pic>
                <p:nvPicPr>
                  <p:cNvPr id="76" name="图片 75">
                    <a:extLst>
                      <a:ext uri="{FF2B5EF4-FFF2-40B4-BE49-F238E27FC236}">
                        <a16:creationId xmlns:a16="http://schemas.microsoft.com/office/drawing/2014/main" id="{C546A57A-1CA3-4C13-995A-3A5C5E36F8B2}"/>
                      </a:ext>
                    </a:extLst>
                  </p:cNvPr>
                  <p:cNvPicPr>
                    <a:picLocks noChangeAspect="1"/>
                  </p:cNvPicPr>
                  <p:nvPr/>
                </p:nvPicPr>
                <p:blipFill>
                  <a:blip r:embed="rId31" cstate="print">
                    <a:extLst>
                      <a:ext uri="{BEBA8EAE-BF5A-486C-A8C5-ECC9F3942E4B}">
                        <a14:imgProps xmlns:a14="http://schemas.microsoft.com/office/drawing/2010/main">
                          <a14:imgLayer r:embed="rId32">
                            <a14:imgEffect>
                              <a14:saturation sat="20000"/>
                            </a14:imgEffect>
                          </a14:imgLayer>
                        </a14:imgProps>
                      </a:ext>
                      <a:ext uri="{28A0092B-C50C-407E-A947-70E740481C1C}">
                        <a14:useLocalDpi xmlns:a14="http://schemas.microsoft.com/office/drawing/2010/main" val="0"/>
                      </a:ext>
                    </a:extLst>
                  </a:blip>
                  <a:stretch>
                    <a:fillRect/>
                  </a:stretch>
                </p:blipFill>
                <p:spPr>
                  <a:xfrm>
                    <a:off x="5448430" y="5703460"/>
                    <a:ext cx="606552" cy="729340"/>
                  </a:xfrm>
                  <a:prstGeom prst="rect">
                    <a:avLst/>
                  </a:prstGeom>
                  <a:scene3d>
                    <a:camera prst="orthographicFront">
                      <a:rot lat="1440000" lon="17340000" rev="0"/>
                    </a:camera>
                    <a:lightRig rig="threePt" dir="t"/>
                  </a:scene3d>
                </p:spPr>
              </p:pic>
            </p:grpSp>
            <p:sp>
              <p:nvSpPr>
                <p:cNvPr id="69" name="矩形 68">
                  <a:extLst>
                    <a:ext uri="{FF2B5EF4-FFF2-40B4-BE49-F238E27FC236}">
                      <a16:creationId xmlns:a16="http://schemas.microsoft.com/office/drawing/2014/main" id="{94F4BB01-2D3F-4AC6-B8B8-E2ED54C5D9BC}"/>
                    </a:ext>
                  </a:extLst>
                </p:cNvPr>
                <p:cNvSpPr/>
                <p:nvPr/>
              </p:nvSpPr>
              <p:spPr>
                <a:xfrm>
                  <a:off x="9231462" y="3947916"/>
                  <a:ext cx="1024055" cy="10140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a:extLst>
                  <a:ext uri="{FF2B5EF4-FFF2-40B4-BE49-F238E27FC236}">
                    <a16:creationId xmlns:a16="http://schemas.microsoft.com/office/drawing/2014/main" id="{0923DDD0-F1E3-4F3A-B606-1410111E1263}"/>
                  </a:ext>
                </a:extLst>
              </p:cNvPr>
              <p:cNvSpPr txBox="1"/>
              <p:nvPr/>
            </p:nvSpPr>
            <p:spPr>
              <a:xfrm>
                <a:off x="9220066" y="4969790"/>
                <a:ext cx="1035861"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Reconstruction</a:t>
                </a:r>
                <a:endParaRPr lang="zh-CN" altLang="en-US" sz="1100" dirty="0">
                  <a:latin typeface="Times New Roman" panose="02020603050405020304" pitchFamily="18" charset="0"/>
                  <a:cs typeface="Times New Roman" panose="02020603050405020304" pitchFamily="18" charset="0"/>
                </a:endParaRPr>
              </a:p>
            </p:txBody>
          </p:sp>
        </p:grpSp>
        <p:grpSp>
          <p:nvGrpSpPr>
            <p:cNvPr id="36" name="组合 35">
              <a:extLst>
                <a:ext uri="{FF2B5EF4-FFF2-40B4-BE49-F238E27FC236}">
                  <a16:creationId xmlns:a16="http://schemas.microsoft.com/office/drawing/2014/main" id="{BE5E279B-4D2C-4B24-885F-C77148808BB2}"/>
                </a:ext>
              </a:extLst>
            </p:cNvPr>
            <p:cNvGrpSpPr/>
            <p:nvPr/>
          </p:nvGrpSpPr>
          <p:grpSpPr>
            <a:xfrm>
              <a:off x="3066059" y="5307847"/>
              <a:ext cx="1230316" cy="1304057"/>
              <a:chOff x="10921552" y="3951673"/>
              <a:chExt cx="1230316" cy="1304057"/>
            </a:xfrm>
          </p:grpSpPr>
          <p:grpSp>
            <p:nvGrpSpPr>
              <p:cNvPr id="55" name="组合 54">
                <a:extLst>
                  <a:ext uri="{FF2B5EF4-FFF2-40B4-BE49-F238E27FC236}">
                    <a16:creationId xmlns:a16="http://schemas.microsoft.com/office/drawing/2014/main" id="{1B4BB958-4B02-44FD-91FC-84C6671FF526}"/>
                  </a:ext>
                </a:extLst>
              </p:cNvPr>
              <p:cNvGrpSpPr/>
              <p:nvPr/>
            </p:nvGrpSpPr>
            <p:grpSpPr>
              <a:xfrm>
                <a:off x="10921552" y="3951673"/>
                <a:ext cx="1230316" cy="1032160"/>
                <a:chOff x="10062480" y="3950282"/>
                <a:chExt cx="1230316" cy="1032160"/>
              </a:xfrm>
            </p:grpSpPr>
            <p:grpSp>
              <p:nvGrpSpPr>
                <p:cNvPr id="57" name="组合 56">
                  <a:extLst>
                    <a:ext uri="{FF2B5EF4-FFF2-40B4-BE49-F238E27FC236}">
                      <a16:creationId xmlns:a16="http://schemas.microsoft.com/office/drawing/2014/main" id="{54D924F0-5A3B-4ACE-9880-8A749FBFF29B}"/>
                    </a:ext>
                  </a:extLst>
                </p:cNvPr>
                <p:cNvGrpSpPr/>
                <p:nvPr/>
              </p:nvGrpSpPr>
              <p:grpSpPr>
                <a:xfrm>
                  <a:off x="10062480" y="4058595"/>
                  <a:ext cx="1230316" cy="729932"/>
                  <a:chOff x="293638" y="5608119"/>
                  <a:chExt cx="1230316" cy="729932"/>
                </a:xfrm>
              </p:grpSpPr>
              <p:pic>
                <p:nvPicPr>
                  <p:cNvPr id="59" name="图片 58">
                    <a:extLst>
                      <a:ext uri="{FF2B5EF4-FFF2-40B4-BE49-F238E27FC236}">
                        <a16:creationId xmlns:a16="http://schemas.microsoft.com/office/drawing/2014/main" id="{F18501C6-5410-466F-B17A-BB6337A7EF9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3638" y="5608711"/>
                    <a:ext cx="558375" cy="729340"/>
                  </a:xfrm>
                  <a:prstGeom prst="rect">
                    <a:avLst/>
                  </a:prstGeom>
                  <a:scene3d>
                    <a:camera prst="orthographicFront">
                      <a:rot lat="1440000" lon="17340000" rev="0"/>
                    </a:camera>
                    <a:lightRig rig="threePt" dir="t"/>
                  </a:scene3d>
                </p:spPr>
              </p:pic>
              <p:pic>
                <p:nvPicPr>
                  <p:cNvPr id="60" name="图片 59">
                    <a:extLst>
                      <a:ext uri="{FF2B5EF4-FFF2-40B4-BE49-F238E27FC236}">
                        <a16:creationId xmlns:a16="http://schemas.microsoft.com/office/drawing/2014/main" id="{F40429D5-D92A-4CD2-89A2-93DF3523427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0645" y="5608710"/>
                    <a:ext cx="558375" cy="729340"/>
                  </a:xfrm>
                  <a:prstGeom prst="rect">
                    <a:avLst/>
                  </a:prstGeom>
                  <a:scene3d>
                    <a:camera prst="orthographicFront">
                      <a:rot lat="1440000" lon="17340000" rev="0"/>
                    </a:camera>
                    <a:lightRig rig="threePt" dir="t"/>
                  </a:scene3d>
                </p:spPr>
              </p:pic>
              <p:pic>
                <p:nvPicPr>
                  <p:cNvPr id="61" name="图片 60">
                    <a:extLst>
                      <a:ext uri="{FF2B5EF4-FFF2-40B4-BE49-F238E27FC236}">
                        <a16:creationId xmlns:a16="http://schemas.microsoft.com/office/drawing/2014/main" id="{31DA7C52-C3E2-4B4B-9690-49392B2A7D7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5168" y="5608710"/>
                    <a:ext cx="558375" cy="729340"/>
                  </a:xfrm>
                  <a:prstGeom prst="rect">
                    <a:avLst/>
                  </a:prstGeom>
                  <a:scene3d>
                    <a:camera prst="orthographicFront">
                      <a:rot lat="1440000" lon="17340000" rev="0"/>
                    </a:camera>
                    <a:lightRig rig="threePt" dir="t"/>
                  </a:scene3d>
                </p:spPr>
              </p:pic>
              <p:pic>
                <p:nvPicPr>
                  <p:cNvPr id="62" name="图片 61">
                    <a:extLst>
                      <a:ext uri="{FF2B5EF4-FFF2-40B4-BE49-F238E27FC236}">
                        <a16:creationId xmlns:a16="http://schemas.microsoft.com/office/drawing/2014/main" id="{78095BCE-82B9-42EB-B244-AFE5101E341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8358" y="5608119"/>
                    <a:ext cx="558375" cy="729340"/>
                  </a:xfrm>
                  <a:prstGeom prst="rect">
                    <a:avLst/>
                  </a:prstGeom>
                  <a:scene3d>
                    <a:camera prst="orthographicFront">
                      <a:rot lat="1440000" lon="17340000" rev="0"/>
                    </a:camera>
                    <a:lightRig rig="threePt" dir="t"/>
                  </a:scene3d>
                </p:spPr>
              </p:pic>
              <p:pic>
                <p:nvPicPr>
                  <p:cNvPr id="63" name="图片 62">
                    <a:extLst>
                      <a:ext uri="{FF2B5EF4-FFF2-40B4-BE49-F238E27FC236}">
                        <a16:creationId xmlns:a16="http://schemas.microsoft.com/office/drawing/2014/main" id="{C90B9179-3F85-453F-81C1-C13A57CD95A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04228" y="5608120"/>
                    <a:ext cx="606552" cy="729340"/>
                  </a:xfrm>
                  <a:prstGeom prst="rect">
                    <a:avLst/>
                  </a:prstGeom>
                  <a:scene3d>
                    <a:camera prst="orthographicFront">
                      <a:rot lat="1440000" lon="17340000" rev="0"/>
                    </a:camera>
                    <a:lightRig rig="threePt" dir="t"/>
                  </a:scene3d>
                </p:spPr>
              </p:pic>
              <p:pic>
                <p:nvPicPr>
                  <p:cNvPr id="64" name="图片 63">
                    <a:extLst>
                      <a:ext uri="{FF2B5EF4-FFF2-40B4-BE49-F238E27FC236}">
                        <a16:creationId xmlns:a16="http://schemas.microsoft.com/office/drawing/2014/main" id="{218D80B8-AA90-43CB-A1A9-434E5DCFB626}"/>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10815" y="5608120"/>
                    <a:ext cx="606552" cy="729340"/>
                  </a:xfrm>
                  <a:prstGeom prst="rect">
                    <a:avLst/>
                  </a:prstGeom>
                  <a:scene3d>
                    <a:camera prst="orthographicFront">
                      <a:rot lat="1440000" lon="17340000" rev="0"/>
                    </a:camera>
                    <a:lightRig rig="threePt" dir="t"/>
                  </a:scene3d>
                </p:spPr>
              </p:pic>
              <p:pic>
                <p:nvPicPr>
                  <p:cNvPr id="65" name="图片 64">
                    <a:extLst>
                      <a:ext uri="{FF2B5EF4-FFF2-40B4-BE49-F238E27FC236}">
                        <a16:creationId xmlns:a16="http://schemas.microsoft.com/office/drawing/2014/main" id="{1B52B38A-D5C8-4951-8423-53CC5DB2EB3C}"/>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17402" y="5608120"/>
                    <a:ext cx="606552" cy="729340"/>
                  </a:xfrm>
                  <a:prstGeom prst="rect">
                    <a:avLst/>
                  </a:prstGeom>
                  <a:scene3d>
                    <a:camera prst="orthographicFront">
                      <a:rot lat="1440000" lon="17340000" rev="0"/>
                    </a:camera>
                    <a:lightRig rig="threePt" dir="t"/>
                  </a:scene3d>
                </p:spPr>
              </p:pic>
            </p:grpSp>
            <p:sp>
              <p:nvSpPr>
                <p:cNvPr id="58" name="矩形 57">
                  <a:extLst>
                    <a:ext uri="{FF2B5EF4-FFF2-40B4-BE49-F238E27FC236}">
                      <a16:creationId xmlns:a16="http://schemas.microsoft.com/office/drawing/2014/main" id="{4401E083-993B-4B3C-BEFE-3F9800BA6642}"/>
                    </a:ext>
                  </a:extLst>
                </p:cNvPr>
                <p:cNvSpPr/>
                <p:nvPr/>
              </p:nvSpPr>
              <p:spPr>
                <a:xfrm>
                  <a:off x="10169096" y="3950282"/>
                  <a:ext cx="1034670" cy="10321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0D579DF4-2394-49BE-8FB2-BB2A43316617}"/>
                  </a:ext>
                </a:extLst>
              </p:cNvPr>
              <p:cNvSpPr txBox="1"/>
              <p:nvPr/>
            </p:nvSpPr>
            <p:spPr>
              <a:xfrm>
                <a:off x="11071679" y="4994120"/>
                <a:ext cx="930063"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Poison labels</a:t>
                </a:r>
                <a:endParaRPr lang="zh-CN" altLang="en-US" sz="1100" dirty="0">
                  <a:latin typeface="Times New Roman" panose="02020603050405020304" pitchFamily="18" charset="0"/>
                  <a:cs typeface="Times New Roman" panose="02020603050405020304" pitchFamily="18" charset="0"/>
                </a:endParaRPr>
              </a:p>
            </p:txBody>
          </p:sp>
        </p:grpSp>
        <p:cxnSp>
          <p:nvCxnSpPr>
            <p:cNvPr id="37" name="直接箭头连接符 36">
              <a:extLst>
                <a:ext uri="{FF2B5EF4-FFF2-40B4-BE49-F238E27FC236}">
                  <a16:creationId xmlns:a16="http://schemas.microsoft.com/office/drawing/2014/main" id="{CB9FA253-0524-40D0-ABBF-9B54842BD3AA}"/>
                </a:ext>
              </a:extLst>
            </p:cNvPr>
            <p:cNvCxnSpPr>
              <a:cxnSpLocks/>
              <a:stCxn id="346" idx="3"/>
              <a:endCxn id="58" idx="1"/>
            </p:cNvCxnSpPr>
            <p:nvPr/>
          </p:nvCxnSpPr>
          <p:spPr>
            <a:xfrm flipV="1">
              <a:off x="2942164" y="5823927"/>
              <a:ext cx="230511" cy="2941"/>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38" name="对象 37">
              <a:extLst>
                <a:ext uri="{FF2B5EF4-FFF2-40B4-BE49-F238E27FC236}">
                  <a16:creationId xmlns:a16="http://schemas.microsoft.com/office/drawing/2014/main" id="{6D4BEEFA-B880-41BC-A5DC-695D30C96CED}"/>
                </a:ext>
              </a:extLst>
            </p:cNvPr>
            <p:cNvGraphicFramePr>
              <a:graphicFrameLocks noChangeAspect="1"/>
            </p:cNvGraphicFramePr>
            <p:nvPr>
              <p:extLst>
                <p:ext uri="{D42A27DB-BD31-4B8C-83A1-F6EECF244321}">
                  <p14:modId xmlns:p14="http://schemas.microsoft.com/office/powerpoint/2010/main" val="1413995333"/>
                </p:ext>
              </p:extLst>
            </p:nvPr>
          </p:nvGraphicFramePr>
          <p:xfrm>
            <a:off x="4816709" y="4009747"/>
            <a:ext cx="198356" cy="242884"/>
          </p:xfrm>
          <a:graphic>
            <a:graphicData uri="http://schemas.openxmlformats.org/presentationml/2006/ole">
              <mc:AlternateContent xmlns:mc="http://schemas.openxmlformats.org/markup-compatibility/2006">
                <mc:Choice xmlns:v="urn:schemas-microsoft-com:vml" Requires="v">
                  <p:oleObj spid="_x0000_s9893" name="Equation" r:id="rId33" imgW="190440" imgH="228600" progId="Equation.DSMT4">
                    <p:embed/>
                  </p:oleObj>
                </mc:Choice>
                <mc:Fallback>
                  <p:oleObj name="Equation" r:id="rId33" imgW="190440" imgH="228600" progId="Equation.DSMT4">
                    <p:embed/>
                    <p:pic>
                      <p:nvPicPr>
                        <p:cNvPr id="775" name="对象 774">
                          <a:extLst>
                            <a:ext uri="{FF2B5EF4-FFF2-40B4-BE49-F238E27FC236}">
                              <a16:creationId xmlns:a16="http://schemas.microsoft.com/office/drawing/2014/main" id="{74273529-062D-476B-9CD8-06908BAC3C60}"/>
                            </a:ext>
                          </a:extLst>
                        </p:cNvPr>
                        <p:cNvPicPr/>
                        <p:nvPr/>
                      </p:nvPicPr>
                      <p:blipFill>
                        <a:blip r:embed="rId34"/>
                        <a:stretch>
                          <a:fillRect/>
                        </a:stretch>
                      </p:blipFill>
                      <p:spPr>
                        <a:xfrm>
                          <a:off x="4816709" y="4009747"/>
                          <a:ext cx="198356" cy="242884"/>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A69ED924-DAA1-4785-B975-417B4843341D}"/>
                </a:ext>
              </a:extLst>
            </p:cNvPr>
            <p:cNvGraphicFramePr>
              <a:graphicFrameLocks noChangeAspect="1"/>
            </p:cNvGraphicFramePr>
            <p:nvPr>
              <p:extLst>
                <p:ext uri="{D42A27DB-BD31-4B8C-83A1-F6EECF244321}">
                  <p14:modId xmlns:p14="http://schemas.microsoft.com/office/powerpoint/2010/main" val="1603023393"/>
                </p:ext>
              </p:extLst>
            </p:nvPr>
          </p:nvGraphicFramePr>
          <p:xfrm>
            <a:off x="7928335" y="4230688"/>
            <a:ext cx="166119" cy="221492"/>
          </p:xfrm>
          <a:graphic>
            <a:graphicData uri="http://schemas.openxmlformats.org/presentationml/2006/ole">
              <mc:AlternateContent xmlns:mc="http://schemas.openxmlformats.org/markup-compatibility/2006">
                <mc:Choice xmlns:v="urn:schemas-microsoft-com:vml" Requires="v">
                  <p:oleObj spid="_x0000_s9894" name="Equation" r:id="rId35" imgW="152280" imgH="203040" progId="Equation.DSMT4">
                    <p:embed/>
                  </p:oleObj>
                </mc:Choice>
                <mc:Fallback>
                  <p:oleObj name="Equation" r:id="rId35" imgW="152280" imgH="203040" progId="Equation.DSMT4">
                    <p:embed/>
                    <p:pic>
                      <p:nvPicPr>
                        <p:cNvPr id="783" name="对象 782">
                          <a:extLst>
                            <a:ext uri="{FF2B5EF4-FFF2-40B4-BE49-F238E27FC236}">
                              <a16:creationId xmlns:a16="http://schemas.microsoft.com/office/drawing/2014/main" id="{4D111914-9053-4C4C-9BEE-8B3F848CAA31}"/>
                            </a:ext>
                          </a:extLst>
                        </p:cNvPr>
                        <p:cNvPicPr/>
                        <p:nvPr/>
                      </p:nvPicPr>
                      <p:blipFill>
                        <a:blip r:embed="rId36"/>
                        <a:stretch>
                          <a:fillRect/>
                        </a:stretch>
                      </p:blipFill>
                      <p:spPr>
                        <a:xfrm>
                          <a:off x="7928335" y="4230688"/>
                          <a:ext cx="166119" cy="221492"/>
                        </a:xfrm>
                        <a:prstGeom prst="rect">
                          <a:avLst/>
                        </a:prstGeom>
                      </p:spPr>
                    </p:pic>
                  </p:oleObj>
                </mc:Fallback>
              </mc:AlternateContent>
            </a:graphicData>
          </a:graphic>
        </p:graphicFrame>
        <p:grpSp>
          <p:nvGrpSpPr>
            <p:cNvPr id="40" name="组合 39">
              <a:extLst>
                <a:ext uri="{FF2B5EF4-FFF2-40B4-BE49-F238E27FC236}">
                  <a16:creationId xmlns:a16="http://schemas.microsoft.com/office/drawing/2014/main" id="{C52514E3-0511-4961-8D99-7586047DE696}"/>
                </a:ext>
              </a:extLst>
            </p:cNvPr>
            <p:cNvGrpSpPr/>
            <p:nvPr/>
          </p:nvGrpSpPr>
          <p:grpSpPr>
            <a:xfrm>
              <a:off x="4525944" y="5649755"/>
              <a:ext cx="869279" cy="353540"/>
              <a:chOff x="1907494" y="3227024"/>
              <a:chExt cx="869279" cy="353540"/>
            </a:xfrm>
          </p:grpSpPr>
          <p:sp>
            <p:nvSpPr>
              <p:cNvPr id="53" name="矩形 52">
                <a:extLst>
                  <a:ext uri="{FF2B5EF4-FFF2-40B4-BE49-F238E27FC236}">
                    <a16:creationId xmlns:a16="http://schemas.microsoft.com/office/drawing/2014/main" id="{C682672D-726A-4B20-9BE9-56BC57A59F93}"/>
                  </a:ext>
                </a:extLst>
              </p:cNvPr>
              <p:cNvSpPr/>
              <p:nvPr/>
            </p:nvSpPr>
            <p:spPr>
              <a:xfrm>
                <a:off x="1907494" y="3227024"/>
                <a:ext cx="869279" cy="3535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4" name="对象 53">
                <a:extLst>
                  <a:ext uri="{FF2B5EF4-FFF2-40B4-BE49-F238E27FC236}">
                    <a16:creationId xmlns:a16="http://schemas.microsoft.com/office/drawing/2014/main" id="{8DFC70C9-7BFD-4320-9EDC-5666C04DB026}"/>
                  </a:ext>
                </a:extLst>
              </p:cNvPr>
              <p:cNvGraphicFramePr>
                <a:graphicFrameLocks noChangeAspect="1"/>
              </p:cNvGraphicFramePr>
              <p:nvPr>
                <p:extLst>
                  <p:ext uri="{D42A27DB-BD31-4B8C-83A1-F6EECF244321}">
                    <p14:modId xmlns:p14="http://schemas.microsoft.com/office/powerpoint/2010/main" val="3862870168"/>
                  </p:ext>
                </p:extLst>
              </p:nvPr>
            </p:nvGraphicFramePr>
            <p:xfrm>
              <a:off x="2071337" y="3278663"/>
              <a:ext cx="533400" cy="241300"/>
            </p:xfrm>
            <a:graphic>
              <a:graphicData uri="http://schemas.openxmlformats.org/presentationml/2006/ole">
                <mc:AlternateContent xmlns:mc="http://schemas.openxmlformats.org/markup-compatibility/2006">
                  <mc:Choice xmlns:v="urn:schemas-microsoft-com:vml" Requires="v">
                    <p:oleObj spid="_x0000_s9895" name="Equation" r:id="rId37" imgW="533160" imgH="241200" progId="Equation.DSMT4">
                      <p:embed/>
                    </p:oleObj>
                  </mc:Choice>
                  <mc:Fallback>
                    <p:oleObj name="Equation" r:id="rId37" imgW="533160" imgH="241200" progId="Equation.DSMT4">
                      <p:embed/>
                      <p:pic>
                        <p:nvPicPr>
                          <p:cNvPr id="785" name="对象 784">
                            <a:extLst>
                              <a:ext uri="{FF2B5EF4-FFF2-40B4-BE49-F238E27FC236}">
                                <a16:creationId xmlns:a16="http://schemas.microsoft.com/office/drawing/2014/main" id="{5D5820CF-160F-44D0-B45F-BA43D4A330F0}"/>
                              </a:ext>
                            </a:extLst>
                          </p:cNvPr>
                          <p:cNvPicPr/>
                          <p:nvPr/>
                        </p:nvPicPr>
                        <p:blipFill>
                          <a:blip r:embed="rId38"/>
                          <a:stretch>
                            <a:fillRect/>
                          </a:stretch>
                        </p:blipFill>
                        <p:spPr>
                          <a:xfrm>
                            <a:off x="2071337" y="3278663"/>
                            <a:ext cx="533400" cy="241300"/>
                          </a:xfrm>
                          <a:prstGeom prst="rect">
                            <a:avLst/>
                          </a:prstGeom>
                        </p:spPr>
                      </p:pic>
                    </p:oleObj>
                  </mc:Fallback>
                </mc:AlternateContent>
              </a:graphicData>
            </a:graphic>
          </p:graphicFrame>
        </p:grpSp>
        <p:cxnSp>
          <p:nvCxnSpPr>
            <p:cNvPr id="41" name="连接符: 肘形 40">
              <a:extLst>
                <a:ext uri="{FF2B5EF4-FFF2-40B4-BE49-F238E27FC236}">
                  <a16:creationId xmlns:a16="http://schemas.microsoft.com/office/drawing/2014/main" id="{6079CB9B-4EDB-4C5A-ACC6-45BD5FC84588}"/>
                </a:ext>
              </a:extLst>
            </p:cNvPr>
            <p:cNvCxnSpPr>
              <a:cxnSpLocks/>
              <a:stCxn id="346" idx="1"/>
              <a:endCxn id="8" idx="1"/>
            </p:cNvCxnSpPr>
            <p:nvPr/>
          </p:nvCxnSpPr>
          <p:spPr>
            <a:xfrm rot="10800000">
              <a:off x="1865638" y="4466176"/>
              <a:ext cx="41856" cy="1360692"/>
            </a:xfrm>
            <a:prstGeom prst="bentConnector3">
              <a:avLst>
                <a:gd name="adj1" fmla="val 646158"/>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BB77CC1-3FE3-4793-97E0-6F8281C3323A}"/>
                </a:ext>
              </a:extLst>
            </p:cNvPr>
            <p:cNvSpPr txBox="1"/>
            <p:nvPr/>
          </p:nvSpPr>
          <p:spPr>
            <a:xfrm>
              <a:off x="1839537" y="4141164"/>
              <a:ext cx="1252266" cy="463570"/>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Joint Source-</a:t>
              </a:r>
            </a:p>
            <a:p>
              <a:pPr algn="ctr"/>
              <a:r>
                <a:rPr lang="en-US" altLang="zh-CN" sz="1200" dirty="0">
                  <a:latin typeface="Times New Roman" panose="02020603050405020304" pitchFamily="18" charset="0"/>
                  <a:cs typeface="Times New Roman" panose="02020603050405020304" pitchFamily="18" charset="0"/>
                </a:rPr>
                <a:t>Channel Encoder</a:t>
              </a:r>
              <a:endParaRPr lang="zh-CN" altLang="en-US" sz="1200" dirty="0">
                <a:latin typeface="Times New Roman" panose="02020603050405020304" pitchFamily="18" charset="0"/>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5DF6CD5C-7002-42F9-8095-0FEF7FE71027}"/>
                </a:ext>
              </a:extLst>
            </p:cNvPr>
            <p:cNvCxnSpPr>
              <a:cxnSpLocks/>
              <a:stCxn id="58" idx="3"/>
              <a:endCxn id="53" idx="1"/>
            </p:cNvCxnSpPr>
            <p:nvPr/>
          </p:nvCxnSpPr>
          <p:spPr>
            <a:xfrm>
              <a:off x="4207345" y="5823927"/>
              <a:ext cx="318599" cy="259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44" name="对象 43">
              <a:extLst>
                <a:ext uri="{FF2B5EF4-FFF2-40B4-BE49-F238E27FC236}">
                  <a16:creationId xmlns:a16="http://schemas.microsoft.com/office/drawing/2014/main" id="{F7C70596-F340-45B7-BF5C-991B355F496A}"/>
                </a:ext>
              </a:extLst>
            </p:cNvPr>
            <p:cNvGraphicFramePr>
              <a:graphicFrameLocks noChangeAspect="1"/>
            </p:cNvGraphicFramePr>
            <p:nvPr>
              <p:extLst>
                <p:ext uri="{D42A27DB-BD31-4B8C-83A1-F6EECF244321}">
                  <p14:modId xmlns:p14="http://schemas.microsoft.com/office/powerpoint/2010/main" val="1418701527"/>
                </p:ext>
              </p:extLst>
            </p:nvPr>
          </p:nvGraphicFramePr>
          <p:xfrm>
            <a:off x="4311115" y="5661061"/>
            <a:ext cx="139700" cy="165100"/>
          </p:xfrm>
          <a:graphic>
            <a:graphicData uri="http://schemas.openxmlformats.org/presentationml/2006/ole">
              <mc:AlternateContent xmlns:mc="http://schemas.openxmlformats.org/markup-compatibility/2006">
                <mc:Choice xmlns:v="urn:schemas-microsoft-com:vml" Requires="v">
                  <p:oleObj spid="_x0000_s9896" name="Equation" r:id="rId39" imgW="139680" imgH="164880" progId="Equation.DSMT4">
                    <p:embed/>
                  </p:oleObj>
                </mc:Choice>
                <mc:Fallback>
                  <p:oleObj name="Equation" r:id="rId39" imgW="139680" imgH="164880" progId="Equation.DSMT4">
                    <p:embed/>
                    <p:pic>
                      <p:nvPicPr>
                        <p:cNvPr id="795" name="对象 794">
                          <a:extLst>
                            <a:ext uri="{FF2B5EF4-FFF2-40B4-BE49-F238E27FC236}">
                              <a16:creationId xmlns:a16="http://schemas.microsoft.com/office/drawing/2014/main" id="{EC09C5E3-518D-4305-9D9D-4AFF1F699089}"/>
                            </a:ext>
                          </a:extLst>
                        </p:cNvPr>
                        <p:cNvPicPr/>
                        <p:nvPr/>
                      </p:nvPicPr>
                      <p:blipFill>
                        <a:blip r:embed="rId40"/>
                        <a:stretch>
                          <a:fillRect/>
                        </a:stretch>
                      </p:blipFill>
                      <p:spPr>
                        <a:xfrm>
                          <a:off x="4311115" y="5661061"/>
                          <a:ext cx="139700" cy="165100"/>
                        </a:xfrm>
                        <a:prstGeom prst="rect">
                          <a:avLst/>
                        </a:prstGeom>
                      </p:spPr>
                    </p:pic>
                  </p:oleObj>
                </mc:Fallback>
              </mc:AlternateContent>
            </a:graphicData>
          </a:graphic>
        </p:graphicFrame>
        <p:graphicFrame>
          <p:nvGraphicFramePr>
            <p:cNvPr id="45" name="对象 44">
              <a:extLst>
                <a:ext uri="{FF2B5EF4-FFF2-40B4-BE49-F238E27FC236}">
                  <a16:creationId xmlns:a16="http://schemas.microsoft.com/office/drawing/2014/main" id="{9EFF72FC-BAE8-4189-9727-4D55F1383585}"/>
                </a:ext>
              </a:extLst>
            </p:cNvPr>
            <p:cNvGraphicFramePr>
              <a:graphicFrameLocks noChangeAspect="1"/>
            </p:cNvGraphicFramePr>
            <p:nvPr>
              <p:extLst>
                <p:ext uri="{D42A27DB-BD31-4B8C-83A1-F6EECF244321}">
                  <p14:modId xmlns:p14="http://schemas.microsoft.com/office/powerpoint/2010/main" val="2888495440"/>
                </p:ext>
              </p:extLst>
            </p:nvPr>
          </p:nvGraphicFramePr>
          <p:xfrm>
            <a:off x="1398262" y="5097415"/>
            <a:ext cx="177800" cy="165100"/>
          </p:xfrm>
          <a:graphic>
            <a:graphicData uri="http://schemas.openxmlformats.org/presentationml/2006/ole">
              <mc:AlternateContent xmlns:mc="http://schemas.openxmlformats.org/markup-compatibility/2006">
                <mc:Choice xmlns:v="urn:schemas-microsoft-com:vml" Requires="v">
                  <p:oleObj spid="_x0000_s9897" name="Equation" r:id="rId41" imgW="177480" imgH="164880" progId="Equation.DSMT4">
                    <p:embed/>
                  </p:oleObj>
                </mc:Choice>
                <mc:Fallback>
                  <p:oleObj name="Equation" r:id="rId41" imgW="177480" imgH="164880" progId="Equation.DSMT4">
                    <p:embed/>
                    <p:pic>
                      <p:nvPicPr>
                        <p:cNvPr id="796" name="对象 795">
                          <a:extLst>
                            <a:ext uri="{FF2B5EF4-FFF2-40B4-BE49-F238E27FC236}">
                              <a16:creationId xmlns:a16="http://schemas.microsoft.com/office/drawing/2014/main" id="{B58795B5-FDE5-4C19-BB5A-92520C08EDE3}"/>
                            </a:ext>
                          </a:extLst>
                        </p:cNvPr>
                        <p:cNvPicPr/>
                        <p:nvPr/>
                      </p:nvPicPr>
                      <p:blipFill>
                        <a:blip r:embed="rId42"/>
                        <a:stretch>
                          <a:fillRect/>
                        </a:stretch>
                      </p:blipFill>
                      <p:spPr>
                        <a:xfrm>
                          <a:off x="1398262" y="5097415"/>
                          <a:ext cx="177800" cy="165100"/>
                        </a:xfrm>
                        <a:prstGeom prst="rect">
                          <a:avLst/>
                        </a:prstGeom>
                      </p:spPr>
                    </p:pic>
                  </p:oleObj>
                </mc:Fallback>
              </mc:AlternateContent>
            </a:graphicData>
          </a:graphic>
        </p:graphicFrame>
        <p:cxnSp>
          <p:nvCxnSpPr>
            <p:cNvPr id="46" name="连接符: 肘形 45">
              <a:extLst>
                <a:ext uri="{FF2B5EF4-FFF2-40B4-BE49-F238E27FC236}">
                  <a16:creationId xmlns:a16="http://schemas.microsoft.com/office/drawing/2014/main" id="{C79E1EA5-1E44-4BE4-AD48-93105A24C167}"/>
                </a:ext>
              </a:extLst>
            </p:cNvPr>
            <p:cNvCxnSpPr>
              <a:stCxn id="20" idx="3"/>
              <a:endCxn id="69" idx="3"/>
            </p:cNvCxnSpPr>
            <p:nvPr/>
          </p:nvCxnSpPr>
          <p:spPr>
            <a:xfrm flipH="1">
              <a:off x="9301983" y="4454933"/>
              <a:ext cx="73494" cy="1370217"/>
            </a:xfrm>
            <a:prstGeom prst="bentConnector3">
              <a:avLst>
                <a:gd name="adj1" fmla="val -311046"/>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3247E12-7D76-4317-A226-AE65DEB0D606}"/>
                </a:ext>
              </a:extLst>
            </p:cNvPr>
            <p:cNvSpPr txBox="1"/>
            <p:nvPr/>
          </p:nvSpPr>
          <p:spPr>
            <a:xfrm>
              <a:off x="8145305" y="4141430"/>
              <a:ext cx="126028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Joint Source-</a:t>
              </a:r>
            </a:p>
            <a:p>
              <a:pPr algn="ctr"/>
              <a:r>
                <a:rPr lang="en-US" altLang="zh-CN" sz="1200" dirty="0">
                  <a:latin typeface="Times New Roman" panose="02020603050405020304" pitchFamily="18" charset="0"/>
                  <a:cs typeface="Times New Roman" panose="02020603050405020304" pitchFamily="18" charset="0"/>
                </a:rPr>
                <a:t>Channel Decoder</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48" name="对象 47">
              <a:extLst>
                <a:ext uri="{FF2B5EF4-FFF2-40B4-BE49-F238E27FC236}">
                  <a16:creationId xmlns:a16="http://schemas.microsoft.com/office/drawing/2014/main" id="{B697BA57-40A6-4A18-9B60-74F8B07835C9}"/>
                </a:ext>
              </a:extLst>
            </p:cNvPr>
            <p:cNvGraphicFramePr>
              <a:graphicFrameLocks noChangeAspect="1"/>
            </p:cNvGraphicFramePr>
            <p:nvPr>
              <p:extLst>
                <p:ext uri="{D42A27DB-BD31-4B8C-83A1-F6EECF244321}">
                  <p14:modId xmlns:p14="http://schemas.microsoft.com/office/powerpoint/2010/main" val="3786756500"/>
                </p:ext>
              </p:extLst>
            </p:nvPr>
          </p:nvGraphicFramePr>
          <p:xfrm>
            <a:off x="9615935" y="4995815"/>
            <a:ext cx="177800" cy="203200"/>
          </p:xfrm>
          <a:graphic>
            <a:graphicData uri="http://schemas.openxmlformats.org/presentationml/2006/ole">
              <mc:AlternateContent xmlns:mc="http://schemas.openxmlformats.org/markup-compatibility/2006">
                <mc:Choice xmlns:v="urn:schemas-microsoft-com:vml" Requires="v">
                  <p:oleObj spid="_x0000_s9898" name="Equation" r:id="rId43" imgW="177480" imgH="203040" progId="Equation.DSMT4">
                    <p:embed/>
                  </p:oleObj>
                </mc:Choice>
                <mc:Fallback>
                  <p:oleObj name="Equation" r:id="rId43" imgW="177480" imgH="203040" progId="Equation.DSMT4">
                    <p:embed/>
                    <p:pic>
                      <p:nvPicPr>
                        <p:cNvPr id="806" name="对象 805">
                          <a:extLst>
                            <a:ext uri="{FF2B5EF4-FFF2-40B4-BE49-F238E27FC236}">
                              <a16:creationId xmlns:a16="http://schemas.microsoft.com/office/drawing/2014/main" id="{B399B8A9-751A-4CB6-A7C3-9B6142C12AE2}"/>
                            </a:ext>
                          </a:extLst>
                        </p:cNvPr>
                        <p:cNvPicPr/>
                        <p:nvPr/>
                      </p:nvPicPr>
                      <p:blipFill>
                        <a:blip r:embed="rId44"/>
                        <a:stretch>
                          <a:fillRect/>
                        </a:stretch>
                      </p:blipFill>
                      <p:spPr>
                        <a:xfrm>
                          <a:off x="9615935" y="4995815"/>
                          <a:ext cx="177800" cy="203200"/>
                        </a:xfrm>
                        <a:prstGeom prst="rect">
                          <a:avLst/>
                        </a:prstGeom>
                      </p:spPr>
                    </p:pic>
                  </p:oleObj>
                </mc:Fallback>
              </mc:AlternateContent>
            </a:graphicData>
          </a:graphic>
        </p:graphicFrame>
        <p:cxnSp>
          <p:nvCxnSpPr>
            <p:cNvPr id="49" name="直接箭头连接符 48">
              <a:extLst>
                <a:ext uri="{FF2B5EF4-FFF2-40B4-BE49-F238E27FC236}">
                  <a16:creationId xmlns:a16="http://schemas.microsoft.com/office/drawing/2014/main" id="{D69DBC2D-74D5-46CA-84B4-A09278F3708C}"/>
                </a:ext>
              </a:extLst>
            </p:cNvPr>
            <p:cNvCxnSpPr>
              <a:stCxn id="69" idx="1"/>
              <a:endCxn id="53" idx="3"/>
            </p:cNvCxnSpPr>
            <p:nvPr/>
          </p:nvCxnSpPr>
          <p:spPr>
            <a:xfrm flipH="1">
              <a:off x="5395223" y="5825150"/>
              <a:ext cx="2882705" cy="137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graphicFrame>
          <p:nvGraphicFramePr>
            <p:cNvPr id="50" name="对象 49">
              <a:extLst>
                <a:ext uri="{FF2B5EF4-FFF2-40B4-BE49-F238E27FC236}">
                  <a16:creationId xmlns:a16="http://schemas.microsoft.com/office/drawing/2014/main" id="{01D39AAC-32F7-4A39-9281-953E830E9156}"/>
                </a:ext>
              </a:extLst>
            </p:cNvPr>
            <p:cNvGraphicFramePr>
              <a:graphicFrameLocks noChangeAspect="1"/>
            </p:cNvGraphicFramePr>
            <p:nvPr>
              <p:extLst>
                <p:ext uri="{D42A27DB-BD31-4B8C-83A1-F6EECF244321}">
                  <p14:modId xmlns:p14="http://schemas.microsoft.com/office/powerpoint/2010/main" val="2388545848"/>
                </p:ext>
              </p:extLst>
            </p:nvPr>
          </p:nvGraphicFramePr>
          <p:xfrm>
            <a:off x="4822027" y="4645094"/>
            <a:ext cx="198356" cy="242884"/>
          </p:xfrm>
          <a:graphic>
            <a:graphicData uri="http://schemas.openxmlformats.org/presentationml/2006/ole">
              <mc:AlternateContent xmlns:mc="http://schemas.openxmlformats.org/markup-compatibility/2006">
                <mc:Choice xmlns:v="urn:schemas-microsoft-com:vml" Requires="v">
                  <p:oleObj spid="_x0000_s9899" name="Equation" r:id="rId45" imgW="190440" imgH="228600" progId="Equation.DSMT4">
                    <p:embed/>
                  </p:oleObj>
                </mc:Choice>
                <mc:Fallback>
                  <p:oleObj name="Equation" r:id="rId45" imgW="190440" imgH="228600" progId="Equation.DSMT4">
                    <p:embed/>
                    <p:pic>
                      <p:nvPicPr>
                        <p:cNvPr id="816" name="对象 815">
                          <a:extLst>
                            <a:ext uri="{FF2B5EF4-FFF2-40B4-BE49-F238E27FC236}">
                              <a16:creationId xmlns:a16="http://schemas.microsoft.com/office/drawing/2014/main" id="{225DC5E3-EBC5-411B-99EC-8492F503CE7C}"/>
                            </a:ext>
                          </a:extLst>
                        </p:cNvPr>
                        <p:cNvPicPr/>
                        <p:nvPr/>
                      </p:nvPicPr>
                      <p:blipFill>
                        <a:blip r:embed="rId46"/>
                        <a:stretch>
                          <a:fillRect/>
                        </a:stretch>
                      </p:blipFill>
                      <p:spPr>
                        <a:xfrm>
                          <a:off x="4822027" y="4645094"/>
                          <a:ext cx="198356" cy="242884"/>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E35251A7-83BB-4013-86D1-7A1697F0A033}"/>
                </a:ext>
              </a:extLst>
            </p:cNvPr>
            <p:cNvGraphicFramePr>
              <a:graphicFrameLocks noChangeAspect="1"/>
            </p:cNvGraphicFramePr>
            <p:nvPr>
              <p:extLst>
                <p:ext uri="{D42A27DB-BD31-4B8C-83A1-F6EECF244321}">
                  <p14:modId xmlns:p14="http://schemas.microsoft.com/office/powerpoint/2010/main" val="307243029"/>
                </p:ext>
              </p:extLst>
            </p:nvPr>
          </p:nvGraphicFramePr>
          <p:xfrm>
            <a:off x="6143625" y="3997325"/>
            <a:ext cx="198438" cy="269875"/>
          </p:xfrm>
          <a:graphic>
            <a:graphicData uri="http://schemas.openxmlformats.org/presentationml/2006/ole">
              <mc:AlternateContent xmlns:mc="http://schemas.openxmlformats.org/markup-compatibility/2006">
                <mc:Choice xmlns:v="urn:schemas-microsoft-com:vml" Requires="v">
                  <p:oleObj spid="_x0000_s9900" name="Equation" r:id="rId47" imgW="190440" imgH="253800" progId="Equation.DSMT4">
                    <p:embed/>
                  </p:oleObj>
                </mc:Choice>
                <mc:Fallback>
                  <p:oleObj name="Equation" r:id="rId47" imgW="190440" imgH="253800" progId="Equation.DSMT4">
                    <p:embed/>
                    <p:pic>
                      <p:nvPicPr>
                        <p:cNvPr id="817" name="对象 816">
                          <a:extLst>
                            <a:ext uri="{FF2B5EF4-FFF2-40B4-BE49-F238E27FC236}">
                              <a16:creationId xmlns:a16="http://schemas.microsoft.com/office/drawing/2014/main" id="{C63C9067-C83B-4210-A511-CE2DAC8FEE87}"/>
                            </a:ext>
                          </a:extLst>
                        </p:cNvPr>
                        <p:cNvPicPr/>
                        <p:nvPr/>
                      </p:nvPicPr>
                      <p:blipFill>
                        <a:blip r:embed="rId48"/>
                        <a:stretch>
                          <a:fillRect/>
                        </a:stretch>
                      </p:blipFill>
                      <p:spPr>
                        <a:xfrm>
                          <a:off x="6143625" y="3997325"/>
                          <a:ext cx="198438" cy="269875"/>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BBBBEFCD-01BB-47E3-8B76-1BE7B96D501F}"/>
                </a:ext>
              </a:extLst>
            </p:cNvPr>
            <p:cNvGraphicFramePr>
              <a:graphicFrameLocks noChangeAspect="1"/>
            </p:cNvGraphicFramePr>
            <p:nvPr>
              <p:extLst>
                <p:ext uri="{D42A27DB-BD31-4B8C-83A1-F6EECF244321}">
                  <p14:modId xmlns:p14="http://schemas.microsoft.com/office/powerpoint/2010/main" val="1700607952"/>
                </p:ext>
              </p:extLst>
            </p:nvPr>
          </p:nvGraphicFramePr>
          <p:xfrm>
            <a:off x="6144663" y="4676331"/>
            <a:ext cx="198438" cy="269875"/>
          </p:xfrm>
          <a:graphic>
            <a:graphicData uri="http://schemas.openxmlformats.org/presentationml/2006/ole">
              <mc:AlternateContent xmlns:mc="http://schemas.openxmlformats.org/markup-compatibility/2006">
                <mc:Choice xmlns:v="urn:schemas-microsoft-com:vml" Requires="v">
                  <p:oleObj spid="_x0000_s9901" name="Equation" r:id="rId49" imgW="190440" imgH="253800" progId="Equation.DSMT4">
                    <p:embed/>
                  </p:oleObj>
                </mc:Choice>
                <mc:Fallback>
                  <p:oleObj name="Equation" r:id="rId49" imgW="190440" imgH="253800" progId="Equation.DSMT4">
                    <p:embed/>
                    <p:pic>
                      <p:nvPicPr>
                        <p:cNvPr id="818" name="对象 817">
                          <a:extLst>
                            <a:ext uri="{FF2B5EF4-FFF2-40B4-BE49-F238E27FC236}">
                              <a16:creationId xmlns:a16="http://schemas.microsoft.com/office/drawing/2014/main" id="{AD779707-C64F-487B-B5CA-2F56D3EB4C45}"/>
                            </a:ext>
                          </a:extLst>
                        </p:cNvPr>
                        <p:cNvPicPr/>
                        <p:nvPr/>
                      </p:nvPicPr>
                      <p:blipFill>
                        <a:blip r:embed="rId50"/>
                        <a:stretch>
                          <a:fillRect/>
                        </a:stretch>
                      </p:blipFill>
                      <p:spPr>
                        <a:xfrm>
                          <a:off x="6144663" y="4676331"/>
                          <a:ext cx="198438" cy="269875"/>
                        </a:xfrm>
                        <a:prstGeom prst="rect">
                          <a:avLst/>
                        </a:prstGeom>
                      </p:spPr>
                    </p:pic>
                  </p:oleObj>
                </mc:Fallback>
              </mc:AlternateContent>
            </a:graphicData>
          </a:graphic>
        </p:graphicFrame>
      </p:grpSp>
    </p:spTree>
    <p:extLst>
      <p:ext uri="{BB962C8B-B14F-4D97-AF65-F5344CB8AC3E}">
        <p14:creationId xmlns:p14="http://schemas.microsoft.com/office/powerpoint/2010/main" val="364556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6BC3D9-6955-4BB0-8F44-43EC9BB322D3}"/>
              </a:ext>
            </a:extLst>
          </p:cNvPr>
          <p:cNvSpPr>
            <a:spLocks noGrp="1"/>
          </p:cNvSpPr>
          <p:nvPr>
            <p:ph type="title"/>
          </p:nvPr>
        </p:nvSpPr>
        <p:spPr>
          <a:xfrm>
            <a:off x="1076014" y="73370"/>
            <a:ext cx="9376085" cy="790865"/>
          </a:xfrm>
        </p:spPr>
        <p:txBody>
          <a:bodyPr>
            <a:normAutofit/>
          </a:bodyPr>
          <a:lstStyle/>
          <a:p>
            <a:r>
              <a:rPr lang="en-US" altLang="zh-CN" dirty="0"/>
              <a:t>4.1 Backdoor Attack Performance Evaluation</a:t>
            </a:r>
            <a:endParaRPr lang="zh-CN" altLang="en-US" dirty="0"/>
          </a:p>
        </p:txBody>
      </p:sp>
      <p:sp>
        <p:nvSpPr>
          <p:cNvPr id="3" name="灯片编号占位符 2">
            <a:extLst>
              <a:ext uri="{FF2B5EF4-FFF2-40B4-BE49-F238E27FC236}">
                <a16:creationId xmlns:a16="http://schemas.microsoft.com/office/drawing/2014/main" id="{8F008C2C-3210-4EAA-BBB9-0F590F10A074}"/>
              </a:ext>
            </a:extLst>
          </p:cNvPr>
          <p:cNvSpPr>
            <a:spLocks noGrp="1"/>
          </p:cNvSpPr>
          <p:nvPr>
            <p:ph type="sldNum" sz="quarter" idx="12"/>
          </p:nvPr>
        </p:nvSpPr>
        <p:spPr/>
        <p:txBody>
          <a:bodyPr/>
          <a:lstStyle/>
          <a:p>
            <a:fld id="{2515AB8F-1C56-49E9-90C8-78D22B0C1B97}" type="slidenum">
              <a:rPr lang="zh-CN" altLang="en-US" smtClean="0"/>
              <a:t>11</a:t>
            </a:fld>
            <a:endParaRPr lang="zh-CN" altLang="en-US" dirty="0"/>
          </a:p>
        </p:txBody>
      </p:sp>
      <p:sp>
        <p:nvSpPr>
          <p:cNvPr id="16" name="文本框 15">
            <a:extLst>
              <a:ext uri="{FF2B5EF4-FFF2-40B4-BE49-F238E27FC236}">
                <a16:creationId xmlns:a16="http://schemas.microsoft.com/office/drawing/2014/main" id="{EE51E2E7-752D-44D1-BAA2-30F3FDDCB673}"/>
              </a:ext>
            </a:extLst>
          </p:cNvPr>
          <p:cNvSpPr txBox="1"/>
          <p:nvPr/>
        </p:nvSpPr>
        <p:spPr>
          <a:xfrm>
            <a:off x="1012525" y="1065589"/>
            <a:ext cx="4496735"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dirty="0"/>
              <a:t>Clean Model Reconstruction PSNR (PSNRclean)</a:t>
            </a:r>
            <a:endParaRPr lang="en-US" altLang="zh-CN" sz="1600" dirty="0"/>
          </a:p>
          <a:p>
            <a:pPr marL="285750" indent="-285750">
              <a:buFont typeface="Arial" panose="020B0604020202020204" pitchFamily="34" charset="0"/>
              <a:buChar char="•"/>
            </a:pPr>
            <a:r>
              <a:rPr lang="zh-CN" altLang="en-US" sz="1600" dirty="0"/>
              <a:t>Main Task Reconstruction PSNR (PSNRmain) </a:t>
            </a:r>
            <a:endParaRPr lang="en-US" altLang="zh-CN" sz="1600" dirty="0"/>
          </a:p>
          <a:p>
            <a:pPr marL="285750" indent="-285750">
              <a:buFont typeface="Arial" panose="020B0604020202020204" pitchFamily="34" charset="0"/>
              <a:buChar char="•"/>
            </a:pPr>
            <a:r>
              <a:rPr lang="zh-CN" altLang="en-US" sz="1600" dirty="0"/>
              <a:t>Backdoor Task Reconstruction PSNR (PSNRback)</a:t>
            </a:r>
            <a:endParaRPr lang="en-US" altLang="zh-CN" sz="1600" dirty="0"/>
          </a:p>
          <a:p>
            <a:pPr marL="285750" indent="-285750">
              <a:buFont typeface="Arial" panose="020B0604020202020204" pitchFamily="34" charset="0"/>
              <a:buChar char="•"/>
            </a:pPr>
            <a:r>
              <a:rPr lang="zh-CN" altLang="en-US" sz="1600" dirty="0"/>
              <a:t> Clean Accuracy (CA)</a:t>
            </a:r>
            <a:endParaRPr lang="en-US" altLang="zh-CN" sz="1600" dirty="0"/>
          </a:p>
          <a:p>
            <a:pPr marL="285750" indent="-285750">
              <a:buFont typeface="Arial" panose="020B0604020202020204" pitchFamily="34" charset="0"/>
              <a:buChar char="•"/>
            </a:pPr>
            <a:r>
              <a:rPr lang="en-US" altLang="zh-CN" sz="1600" dirty="0"/>
              <a:t>Accuracy Excluding Victim Class (AEVC)</a:t>
            </a:r>
          </a:p>
          <a:p>
            <a:pPr marL="285750" indent="-285750">
              <a:buFont typeface="Arial" panose="020B0604020202020204" pitchFamily="34" charset="0"/>
              <a:buChar char="•"/>
            </a:pPr>
            <a:r>
              <a:rPr lang="zh-CN" altLang="en-US" sz="1600" dirty="0"/>
              <a:t>Attack Success Rate (ASR)</a:t>
            </a:r>
            <a:endParaRPr lang="en-US" altLang="zh-CN" sz="1600" dirty="0"/>
          </a:p>
          <a:p>
            <a:pPr marL="285750" indent="-285750">
              <a:buFont typeface="Arial" panose="020B0604020202020204" pitchFamily="34" charset="0"/>
              <a:buChar char="•"/>
            </a:pPr>
            <a:r>
              <a:rPr lang="zh-CN" altLang="en-US" sz="1600" dirty="0"/>
              <a:t>Average Confusion (AC)</a:t>
            </a:r>
          </a:p>
        </p:txBody>
      </p:sp>
      <p:pic>
        <p:nvPicPr>
          <p:cNvPr id="17" name="图片 16">
            <a:extLst>
              <a:ext uri="{FF2B5EF4-FFF2-40B4-BE49-F238E27FC236}">
                <a16:creationId xmlns:a16="http://schemas.microsoft.com/office/drawing/2014/main" id="{6AC53CF6-7EE3-40B6-AB3E-E1E0790A8671}"/>
              </a:ext>
            </a:extLst>
          </p:cNvPr>
          <p:cNvPicPr>
            <a:picLocks noChangeAspect="1"/>
          </p:cNvPicPr>
          <p:nvPr/>
        </p:nvPicPr>
        <p:blipFill rotWithShape="1">
          <a:blip r:embed="rId3"/>
          <a:srcRect l="7037" t="6316"/>
          <a:stretch/>
        </p:blipFill>
        <p:spPr>
          <a:xfrm>
            <a:off x="9976016" y="1926907"/>
            <a:ext cx="1434465" cy="339090"/>
          </a:xfrm>
          <a:prstGeom prst="rect">
            <a:avLst/>
          </a:prstGeom>
        </p:spPr>
      </p:pic>
      <p:pic>
        <p:nvPicPr>
          <p:cNvPr id="18" name="图片 17">
            <a:extLst>
              <a:ext uri="{FF2B5EF4-FFF2-40B4-BE49-F238E27FC236}">
                <a16:creationId xmlns:a16="http://schemas.microsoft.com/office/drawing/2014/main" id="{C18192FC-A2CB-4CAF-B96F-ADA7047F2C04}"/>
              </a:ext>
            </a:extLst>
          </p:cNvPr>
          <p:cNvPicPr>
            <a:picLocks noChangeAspect="1"/>
          </p:cNvPicPr>
          <p:nvPr/>
        </p:nvPicPr>
        <p:blipFill>
          <a:blip r:embed="rId4"/>
          <a:stretch>
            <a:fillRect/>
          </a:stretch>
        </p:blipFill>
        <p:spPr>
          <a:xfrm>
            <a:off x="6096000" y="1105452"/>
            <a:ext cx="3478530" cy="2504839"/>
          </a:xfrm>
          <a:prstGeom prst="rect">
            <a:avLst/>
          </a:prstGeom>
        </p:spPr>
      </p:pic>
      <p:pic>
        <p:nvPicPr>
          <p:cNvPr id="19" name="图片 18">
            <a:extLst>
              <a:ext uri="{FF2B5EF4-FFF2-40B4-BE49-F238E27FC236}">
                <a16:creationId xmlns:a16="http://schemas.microsoft.com/office/drawing/2014/main" id="{A527A066-4798-439D-B978-CC37417364B4}"/>
              </a:ext>
            </a:extLst>
          </p:cNvPr>
          <p:cNvPicPr>
            <a:picLocks noChangeAspect="1"/>
          </p:cNvPicPr>
          <p:nvPr/>
        </p:nvPicPr>
        <p:blipFill>
          <a:blip r:embed="rId5"/>
          <a:stretch>
            <a:fillRect/>
          </a:stretch>
        </p:blipFill>
        <p:spPr>
          <a:xfrm>
            <a:off x="2843854" y="3851508"/>
            <a:ext cx="6191250" cy="2714625"/>
          </a:xfrm>
          <a:prstGeom prst="rect">
            <a:avLst/>
          </a:prstGeom>
        </p:spPr>
      </p:pic>
    </p:spTree>
    <p:extLst>
      <p:ext uri="{BB962C8B-B14F-4D97-AF65-F5344CB8AC3E}">
        <p14:creationId xmlns:p14="http://schemas.microsoft.com/office/powerpoint/2010/main" val="2159296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B312F-59F1-444E-8B92-CA9D1AA2799D}"/>
              </a:ext>
            </a:extLst>
          </p:cNvPr>
          <p:cNvSpPr>
            <a:spLocks noGrp="1"/>
          </p:cNvSpPr>
          <p:nvPr>
            <p:ph type="title"/>
          </p:nvPr>
        </p:nvSpPr>
        <p:spPr>
          <a:xfrm>
            <a:off x="1091254" y="237834"/>
            <a:ext cx="9805345" cy="790865"/>
          </a:xfrm>
        </p:spPr>
        <p:txBody>
          <a:bodyPr>
            <a:normAutofit/>
          </a:bodyPr>
          <a:lstStyle/>
          <a:p>
            <a:r>
              <a:rPr lang="en-US" altLang="zh-CN" dirty="0"/>
              <a:t>4.1 Backdoor Attack Performance Evaluation</a:t>
            </a:r>
            <a:endParaRPr lang="zh-CN" altLang="en-US" dirty="0"/>
          </a:p>
        </p:txBody>
      </p:sp>
      <p:sp>
        <p:nvSpPr>
          <p:cNvPr id="3" name="灯片编号占位符 2">
            <a:extLst>
              <a:ext uri="{FF2B5EF4-FFF2-40B4-BE49-F238E27FC236}">
                <a16:creationId xmlns:a16="http://schemas.microsoft.com/office/drawing/2014/main" id="{8BCDC427-D028-4E1B-9612-987366C6C783}"/>
              </a:ext>
            </a:extLst>
          </p:cNvPr>
          <p:cNvSpPr>
            <a:spLocks noGrp="1"/>
          </p:cNvSpPr>
          <p:nvPr>
            <p:ph type="sldNum" sz="quarter" idx="12"/>
          </p:nvPr>
        </p:nvSpPr>
        <p:spPr/>
        <p:txBody>
          <a:bodyPr/>
          <a:lstStyle/>
          <a:p>
            <a:fld id="{2515AB8F-1C56-49E9-90C8-78D22B0C1B97}" type="slidenum">
              <a:rPr lang="zh-CN" altLang="en-US" smtClean="0"/>
              <a:t>12</a:t>
            </a:fld>
            <a:endParaRPr lang="zh-CN" altLang="en-US" dirty="0"/>
          </a:p>
        </p:txBody>
      </p:sp>
      <p:pic>
        <p:nvPicPr>
          <p:cNvPr id="4" name="图片 3">
            <a:extLst>
              <a:ext uri="{FF2B5EF4-FFF2-40B4-BE49-F238E27FC236}">
                <a16:creationId xmlns:a16="http://schemas.microsoft.com/office/drawing/2014/main" id="{BBEB52F0-E567-436C-A7BB-00C5174D7B2B}"/>
              </a:ext>
            </a:extLst>
          </p:cNvPr>
          <p:cNvPicPr>
            <a:picLocks noChangeAspect="1"/>
          </p:cNvPicPr>
          <p:nvPr/>
        </p:nvPicPr>
        <p:blipFill>
          <a:blip r:embed="rId3"/>
          <a:stretch>
            <a:fillRect/>
          </a:stretch>
        </p:blipFill>
        <p:spPr>
          <a:xfrm>
            <a:off x="2577461" y="1638934"/>
            <a:ext cx="6191250" cy="2495550"/>
          </a:xfrm>
          <a:prstGeom prst="rect">
            <a:avLst/>
          </a:prstGeom>
        </p:spPr>
      </p:pic>
      <p:pic>
        <p:nvPicPr>
          <p:cNvPr id="9" name="图片 8">
            <a:extLst>
              <a:ext uri="{FF2B5EF4-FFF2-40B4-BE49-F238E27FC236}">
                <a16:creationId xmlns:a16="http://schemas.microsoft.com/office/drawing/2014/main" id="{419F2239-4AA6-4785-B563-6A88C937F3A0}"/>
              </a:ext>
            </a:extLst>
          </p:cNvPr>
          <p:cNvPicPr>
            <a:picLocks noChangeAspect="1"/>
          </p:cNvPicPr>
          <p:nvPr/>
        </p:nvPicPr>
        <p:blipFill>
          <a:blip r:embed="rId4"/>
          <a:stretch>
            <a:fillRect/>
          </a:stretch>
        </p:blipFill>
        <p:spPr>
          <a:xfrm>
            <a:off x="4291961" y="4775835"/>
            <a:ext cx="2762250" cy="1162050"/>
          </a:xfrm>
          <a:prstGeom prst="rect">
            <a:avLst/>
          </a:prstGeom>
        </p:spPr>
      </p:pic>
    </p:spTree>
    <p:extLst>
      <p:ext uri="{BB962C8B-B14F-4D97-AF65-F5344CB8AC3E}">
        <p14:creationId xmlns:p14="http://schemas.microsoft.com/office/powerpoint/2010/main" val="1436941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AA898-14DC-4439-9E1F-DF0E95060D21}"/>
              </a:ext>
            </a:extLst>
          </p:cNvPr>
          <p:cNvSpPr>
            <a:spLocks noGrp="1"/>
          </p:cNvSpPr>
          <p:nvPr>
            <p:ph type="title"/>
          </p:nvPr>
        </p:nvSpPr>
        <p:spPr>
          <a:xfrm>
            <a:off x="1112016" y="136526"/>
            <a:ext cx="8168208" cy="790865"/>
          </a:xfrm>
        </p:spPr>
        <p:txBody>
          <a:bodyPr/>
          <a:lstStyle/>
          <a:p>
            <a:r>
              <a:rPr lang="en-US" altLang="zh-CN" dirty="0"/>
              <a:t>4.2Testing on Range SNR</a:t>
            </a:r>
            <a:endParaRPr lang="zh-CN" altLang="en-US" dirty="0"/>
          </a:p>
        </p:txBody>
      </p:sp>
      <p:sp>
        <p:nvSpPr>
          <p:cNvPr id="3" name="灯片编号占位符 2">
            <a:extLst>
              <a:ext uri="{FF2B5EF4-FFF2-40B4-BE49-F238E27FC236}">
                <a16:creationId xmlns:a16="http://schemas.microsoft.com/office/drawing/2014/main" id="{D82A59D5-CD89-466B-ACA5-F5D08EA0026D}"/>
              </a:ext>
            </a:extLst>
          </p:cNvPr>
          <p:cNvSpPr>
            <a:spLocks noGrp="1"/>
          </p:cNvSpPr>
          <p:nvPr>
            <p:ph type="sldNum" sz="quarter" idx="12"/>
          </p:nvPr>
        </p:nvSpPr>
        <p:spPr/>
        <p:txBody>
          <a:bodyPr/>
          <a:lstStyle/>
          <a:p>
            <a:fld id="{2515AB8F-1C56-49E9-90C8-78D22B0C1B97}" type="slidenum">
              <a:rPr lang="zh-CN" altLang="en-US" smtClean="0"/>
              <a:t>13</a:t>
            </a:fld>
            <a:endParaRPr lang="zh-CN" altLang="en-US" dirty="0"/>
          </a:p>
        </p:txBody>
      </p:sp>
      <p:pic>
        <p:nvPicPr>
          <p:cNvPr id="6" name="图片 5">
            <a:extLst>
              <a:ext uri="{FF2B5EF4-FFF2-40B4-BE49-F238E27FC236}">
                <a16:creationId xmlns:a16="http://schemas.microsoft.com/office/drawing/2014/main" id="{9CA0BFDA-507C-4E72-BF3E-392864259C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 y="1546860"/>
            <a:ext cx="3262337" cy="2156460"/>
          </a:xfrm>
          <a:prstGeom prst="rect">
            <a:avLst/>
          </a:prstGeom>
        </p:spPr>
      </p:pic>
      <p:pic>
        <p:nvPicPr>
          <p:cNvPr id="8" name="图片 7">
            <a:extLst>
              <a:ext uri="{FF2B5EF4-FFF2-40B4-BE49-F238E27FC236}">
                <a16:creationId xmlns:a16="http://schemas.microsoft.com/office/drawing/2014/main" id="{8793C36A-1972-484D-B10C-DD75B3AA1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8" y="1546860"/>
            <a:ext cx="3262337" cy="2156460"/>
          </a:xfrm>
          <a:prstGeom prst="rect">
            <a:avLst/>
          </a:prstGeom>
        </p:spPr>
      </p:pic>
      <p:pic>
        <p:nvPicPr>
          <p:cNvPr id="10" name="图片 9">
            <a:extLst>
              <a:ext uri="{FF2B5EF4-FFF2-40B4-BE49-F238E27FC236}">
                <a16:creationId xmlns:a16="http://schemas.microsoft.com/office/drawing/2014/main" id="{4F988C3A-958A-4C0B-A855-D9ADBCB1A8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9056" y="1546860"/>
            <a:ext cx="3262337" cy="2156460"/>
          </a:xfrm>
          <a:prstGeom prst="rect">
            <a:avLst/>
          </a:prstGeom>
        </p:spPr>
      </p:pic>
      <p:sp>
        <p:nvSpPr>
          <p:cNvPr id="11" name="文本框 10">
            <a:extLst>
              <a:ext uri="{FF2B5EF4-FFF2-40B4-BE49-F238E27FC236}">
                <a16:creationId xmlns:a16="http://schemas.microsoft.com/office/drawing/2014/main" id="{A927C878-EFC6-4D56-BED4-E4476A03600B}"/>
              </a:ext>
            </a:extLst>
          </p:cNvPr>
          <p:cNvSpPr txBox="1"/>
          <p:nvPr/>
        </p:nvSpPr>
        <p:spPr>
          <a:xfrm>
            <a:off x="2255520" y="1146750"/>
            <a:ext cx="1012008"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P = 1%</a:t>
            </a:r>
            <a:endParaRPr lang="zh-CN" altLang="en-US" sz="2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0D2418B6-6D81-403F-A244-0475E31F4B7C}"/>
              </a:ext>
            </a:extLst>
          </p:cNvPr>
          <p:cNvSpPr txBox="1"/>
          <p:nvPr/>
        </p:nvSpPr>
        <p:spPr>
          <a:xfrm>
            <a:off x="5669280" y="1146750"/>
            <a:ext cx="1012008"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P = 5%</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CB2D6FA-0D10-418D-BD4B-4BB7F3FF2761}"/>
              </a:ext>
            </a:extLst>
          </p:cNvPr>
          <p:cNvSpPr txBox="1"/>
          <p:nvPr/>
        </p:nvSpPr>
        <p:spPr>
          <a:xfrm>
            <a:off x="8924474" y="1125538"/>
            <a:ext cx="1154675" cy="400110"/>
          </a:xfrm>
          <a:prstGeom prst="rect">
            <a:avLst/>
          </a:prstGeom>
          <a:noFill/>
        </p:spPr>
        <p:txBody>
          <a:bodyPr wrap="none" rtlCol="0">
            <a:spAutoFit/>
          </a:bodyPr>
          <a:lstStyle/>
          <a:p>
            <a:r>
              <a:rPr lang="en-US" altLang="zh-CN" sz="2000" dirty="0">
                <a:latin typeface="Arial" panose="020B0604020202020204" pitchFamily="34" charset="0"/>
                <a:cs typeface="Arial" panose="020B0604020202020204" pitchFamily="34" charset="0"/>
              </a:rPr>
              <a:t>P = 10%</a:t>
            </a:r>
            <a:endParaRPr lang="zh-CN" altLang="en-US" sz="2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7EE0ECC9-9942-4674-B6AC-94F65257A067}"/>
              </a:ext>
            </a:extLst>
          </p:cNvPr>
          <p:cNvSpPr txBox="1"/>
          <p:nvPr/>
        </p:nvSpPr>
        <p:spPr>
          <a:xfrm>
            <a:off x="5498817" y="3857804"/>
            <a:ext cx="1194366" cy="369332"/>
          </a:xfrm>
          <a:prstGeom prst="rect">
            <a:avLst/>
          </a:prstGeom>
          <a:noFill/>
        </p:spPr>
        <p:txBody>
          <a:bodyPr wrap="none" rtlCol="0">
            <a:spAutoFit/>
          </a:bodyPr>
          <a:lstStyle/>
          <a:p>
            <a:r>
              <a:rPr lang="en-US" altLang="zh-CN" dirty="0"/>
              <a:t>CIFAR-10</a:t>
            </a:r>
            <a:endParaRPr lang="zh-CN" altLang="en-US" dirty="0"/>
          </a:p>
        </p:txBody>
      </p:sp>
      <p:pic>
        <p:nvPicPr>
          <p:cNvPr id="18" name="图片 17">
            <a:extLst>
              <a:ext uri="{FF2B5EF4-FFF2-40B4-BE49-F238E27FC236}">
                <a16:creationId xmlns:a16="http://schemas.microsoft.com/office/drawing/2014/main" id="{03793A2D-83FE-46DB-83F3-74E8A84992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3624" y="4122275"/>
            <a:ext cx="3261600" cy="2270630"/>
          </a:xfrm>
          <a:prstGeom prst="rect">
            <a:avLst/>
          </a:prstGeom>
        </p:spPr>
      </p:pic>
      <p:pic>
        <p:nvPicPr>
          <p:cNvPr id="23" name="图片 22">
            <a:extLst>
              <a:ext uri="{FF2B5EF4-FFF2-40B4-BE49-F238E27FC236}">
                <a16:creationId xmlns:a16="http://schemas.microsoft.com/office/drawing/2014/main" id="{E97BF148-FAE1-4652-B3D0-31321C27AF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726" y="4122275"/>
            <a:ext cx="3261600" cy="2270630"/>
          </a:xfrm>
          <a:prstGeom prst="rect">
            <a:avLst/>
          </a:prstGeom>
        </p:spPr>
      </p:pic>
      <p:pic>
        <p:nvPicPr>
          <p:cNvPr id="27" name="图片 26">
            <a:extLst>
              <a:ext uri="{FF2B5EF4-FFF2-40B4-BE49-F238E27FC236}">
                <a16:creationId xmlns:a16="http://schemas.microsoft.com/office/drawing/2014/main" id="{9326ED62-65E0-42B7-B88B-B4B1AE247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0326" y="4122275"/>
            <a:ext cx="3261600" cy="2270630"/>
          </a:xfrm>
          <a:prstGeom prst="rect">
            <a:avLst/>
          </a:prstGeom>
        </p:spPr>
      </p:pic>
      <p:sp>
        <p:nvSpPr>
          <p:cNvPr id="28" name="文本框 27">
            <a:extLst>
              <a:ext uri="{FF2B5EF4-FFF2-40B4-BE49-F238E27FC236}">
                <a16:creationId xmlns:a16="http://schemas.microsoft.com/office/drawing/2014/main" id="{44AC7EA0-D851-4122-B57E-7166E5675C74}"/>
              </a:ext>
            </a:extLst>
          </p:cNvPr>
          <p:cNvSpPr txBox="1"/>
          <p:nvPr/>
        </p:nvSpPr>
        <p:spPr>
          <a:xfrm>
            <a:off x="2228124" y="3789499"/>
            <a:ext cx="869149" cy="369332"/>
          </a:xfrm>
          <a:prstGeom prst="rect">
            <a:avLst/>
          </a:prstGeom>
          <a:noFill/>
        </p:spPr>
        <p:txBody>
          <a:bodyPr wrap="none" rtlCol="0">
            <a:spAutoFit/>
          </a:bodyPr>
          <a:lstStyle/>
          <a:p>
            <a:r>
              <a:rPr lang="en-US" altLang="zh-CN" dirty="0" err="1"/>
              <a:t>Minist</a:t>
            </a:r>
            <a:endParaRPr lang="zh-CN" altLang="en-US" dirty="0"/>
          </a:p>
        </p:txBody>
      </p:sp>
      <p:sp>
        <p:nvSpPr>
          <p:cNvPr id="29" name="文本框 28">
            <a:extLst>
              <a:ext uri="{FF2B5EF4-FFF2-40B4-BE49-F238E27FC236}">
                <a16:creationId xmlns:a16="http://schemas.microsoft.com/office/drawing/2014/main" id="{0A3074CE-51FE-4779-B1D1-C71C7B37063D}"/>
              </a:ext>
            </a:extLst>
          </p:cNvPr>
          <p:cNvSpPr txBox="1"/>
          <p:nvPr/>
        </p:nvSpPr>
        <p:spPr>
          <a:xfrm>
            <a:off x="8861251" y="3809345"/>
            <a:ext cx="1281120" cy="369332"/>
          </a:xfrm>
          <a:prstGeom prst="rect">
            <a:avLst/>
          </a:prstGeom>
          <a:noFill/>
        </p:spPr>
        <p:txBody>
          <a:bodyPr wrap="none" rtlCol="0">
            <a:spAutoFit/>
          </a:bodyPr>
          <a:lstStyle/>
          <a:p>
            <a:r>
              <a:rPr lang="en-US" altLang="zh-CN" dirty="0"/>
              <a:t>ImageNet</a:t>
            </a:r>
            <a:endParaRPr lang="zh-CN" altLang="en-US" dirty="0"/>
          </a:p>
        </p:txBody>
      </p:sp>
    </p:spTree>
    <p:extLst>
      <p:ext uri="{BB962C8B-B14F-4D97-AF65-F5344CB8AC3E}">
        <p14:creationId xmlns:p14="http://schemas.microsoft.com/office/powerpoint/2010/main" val="40882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E3F29-4F96-4920-A298-EF6FE73CF01D}"/>
              </a:ext>
            </a:extLst>
          </p:cNvPr>
          <p:cNvSpPr>
            <a:spLocks noGrp="1"/>
          </p:cNvSpPr>
          <p:nvPr>
            <p:ph type="title"/>
          </p:nvPr>
        </p:nvSpPr>
        <p:spPr>
          <a:xfrm>
            <a:off x="1012085" y="-99036"/>
            <a:ext cx="9920756" cy="790865"/>
          </a:xfrm>
        </p:spPr>
        <p:txBody>
          <a:bodyPr>
            <a:normAutofit/>
          </a:bodyPr>
          <a:lstStyle/>
          <a:p>
            <a:r>
              <a:rPr lang="en-US" altLang="zh-CN" dirty="0"/>
              <a:t>4.3High Resolution Dataset and Visualization</a:t>
            </a:r>
            <a:endParaRPr lang="zh-CN" altLang="en-US" dirty="0"/>
          </a:p>
        </p:txBody>
      </p:sp>
      <p:sp>
        <p:nvSpPr>
          <p:cNvPr id="3" name="灯片编号占位符 2">
            <a:extLst>
              <a:ext uri="{FF2B5EF4-FFF2-40B4-BE49-F238E27FC236}">
                <a16:creationId xmlns:a16="http://schemas.microsoft.com/office/drawing/2014/main" id="{D682CB85-75A9-4C7E-A105-E4173FB978FE}"/>
              </a:ext>
            </a:extLst>
          </p:cNvPr>
          <p:cNvSpPr>
            <a:spLocks noGrp="1"/>
          </p:cNvSpPr>
          <p:nvPr>
            <p:ph type="sldNum" sz="quarter" idx="12"/>
          </p:nvPr>
        </p:nvSpPr>
        <p:spPr/>
        <p:txBody>
          <a:bodyPr/>
          <a:lstStyle/>
          <a:p>
            <a:fld id="{2515AB8F-1C56-49E9-90C8-78D22B0C1B97}" type="slidenum">
              <a:rPr lang="zh-CN" altLang="en-US" smtClean="0"/>
              <a:t>14</a:t>
            </a:fld>
            <a:endParaRPr lang="zh-CN" altLang="en-US" dirty="0"/>
          </a:p>
        </p:txBody>
      </p:sp>
      <p:grpSp>
        <p:nvGrpSpPr>
          <p:cNvPr id="82" name="组合 81">
            <a:extLst>
              <a:ext uri="{FF2B5EF4-FFF2-40B4-BE49-F238E27FC236}">
                <a16:creationId xmlns:a16="http://schemas.microsoft.com/office/drawing/2014/main" id="{F625843E-0B4A-452A-B7D7-2E75C8677C7D}"/>
              </a:ext>
            </a:extLst>
          </p:cNvPr>
          <p:cNvGrpSpPr/>
          <p:nvPr/>
        </p:nvGrpSpPr>
        <p:grpSpPr>
          <a:xfrm>
            <a:off x="787907" y="541676"/>
            <a:ext cx="10144934" cy="6282473"/>
            <a:chOff x="787907" y="541676"/>
            <a:chExt cx="10144934" cy="6282473"/>
          </a:xfrm>
        </p:grpSpPr>
        <p:grpSp>
          <p:nvGrpSpPr>
            <p:cNvPr id="79" name="组合 78">
              <a:extLst>
                <a:ext uri="{FF2B5EF4-FFF2-40B4-BE49-F238E27FC236}">
                  <a16:creationId xmlns:a16="http://schemas.microsoft.com/office/drawing/2014/main" id="{966B9C69-3BB3-4FE6-BF54-FF2A83A2E817}"/>
                </a:ext>
              </a:extLst>
            </p:cNvPr>
            <p:cNvGrpSpPr/>
            <p:nvPr/>
          </p:nvGrpSpPr>
          <p:grpSpPr>
            <a:xfrm>
              <a:off x="787907" y="541676"/>
              <a:ext cx="10144934" cy="6282473"/>
              <a:chOff x="787907" y="-99674"/>
              <a:chExt cx="10144934" cy="6282473"/>
            </a:xfrm>
          </p:grpSpPr>
          <p:sp>
            <p:nvSpPr>
              <p:cNvPr id="39" name="文本框 38">
                <a:extLst>
                  <a:ext uri="{FF2B5EF4-FFF2-40B4-BE49-F238E27FC236}">
                    <a16:creationId xmlns:a16="http://schemas.microsoft.com/office/drawing/2014/main" id="{BDD7AB93-4F14-4805-BF55-84996297FD79}"/>
                  </a:ext>
                </a:extLst>
              </p:cNvPr>
              <p:cNvSpPr txBox="1"/>
              <p:nvPr/>
            </p:nvSpPr>
            <p:spPr>
              <a:xfrm>
                <a:off x="8691764"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30.81/0.65</a:t>
                </a:r>
                <a:endParaRPr lang="zh-CN" altLang="en-US" sz="900" b="1"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0641106E-115B-47FB-8209-1906AF675173}"/>
                  </a:ext>
                </a:extLst>
              </p:cNvPr>
              <p:cNvSpPr txBox="1"/>
              <p:nvPr/>
            </p:nvSpPr>
            <p:spPr>
              <a:xfrm>
                <a:off x="10034986"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46.24/0.99</a:t>
                </a:r>
                <a:endParaRPr lang="zh-CN" altLang="en-US" sz="900" b="1"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59DCDB5C-2F81-495C-A008-07F3B870A462}"/>
                  </a:ext>
                </a:extLst>
              </p:cNvPr>
              <p:cNvSpPr txBox="1"/>
              <p:nvPr/>
            </p:nvSpPr>
            <p:spPr>
              <a:xfrm>
                <a:off x="4233218"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33.09/0.90</a:t>
                </a:r>
                <a:endParaRPr lang="zh-CN" altLang="en-US" sz="900" b="1"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737CD870-0FCD-476E-BD0D-3BB631DC57AB}"/>
                  </a:ext>
                </a:extLst>
              </p:cNvPr>
              <p:cNvSpPr txBox="1"/>
              <p:nvPr/>
            </p:nvSpPr>
            <p:spPr>
              <a:xfrm>
                <a:off x="5600495"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44.32/0.99</a:t>
                </a:r>
                <a:endParaRPr lang="zh-CN" altLang="en-US" sz="900"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B438B1C4-C803-4BEA-ADCB-48E2EF8433A2}"/>
                  </a:ext>
                </a:extLst>
              </p:cNvPr>
              <p:cNvSpPr txBox="1"/>
              <p:nvPr/>
            </p:nvSpPr>
            <p:spPr>
              <a:xfrm>
                <a:off x="2874709"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33.86/0.91</a:t>
                </a:r>
                <a:endParaRPr lang="zh-CN" altLang="en-US" sz="900"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5EFBE80-1B2F-4BAA-9B8F-BA139BEE9830}"/>
                  </a:ext>
                </a:extLst>
              </p:cNvPr>
              <p:cNvSpPr txBox="1"/>
              <p:nvPr/>
            </p:nvSpPr>
            <p:spPr>
              <a:xfrm>
                <a:off x="919594" y="5951967"/>
                <a:ext cx="1018227"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PSNR(dB)/SSIM</a:t>
                </a:r>
                <a:endParaRPr lang="zh-CN" altLang="en-US" sz="900" b="1"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DFB2FBC8-6B92-4DB9-B888-F1FCA53B57E5}"/>
                  </a:ext>
                </a:extLst>
              </p:cNvPr>
              <p:cNvSpPr txBox="1"/>
              <p:nvPr/>
            </p:nvSpPr>
            <p:spPr>
              <a:xfrm>
                <a:off x="7259888" y="5951967"/>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32.12/0.89</a:t>
                </a:r>
                <a:endParaRPr lang="zh-CN" altLang="en-US" sz="900" b="1" dirty="0">
                  <a:latin typeface="Times New Roman" panose="02020603050405020304" pitchFamily="18" charset="0"/>
                  <a:cs typeface="Times New Roman" panose="02020603050405020304" pitchFamily="18" charset="0"/>
                </a:endParaRPr>
              </a:p>
            </p:txBody>
          </p:sp>
          <p:pic>
            <p:nvPicPr>
              <p:cNvPr id="56" name="图片 55">
                <a:extLst>
                  <a:ext uri="{FF2B5EF4-FFF2-40B4-BE49-F238E27FC236}">
                    <a16:creationId xmlns:a16="http://schemas.microsoft.com/office/drawing/2014/main" id="{CDDABBFC-AFBB-48D9-B5D3-F9A6D8D15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07" y="1670111"/>
                <a:ext cx="1281600" cy="1281600"/>
              </a:xfrm>
              <a:prstGeom prst="rect">
                <a:avLst/>
              </a:prstGeom>
            </p:spPr>
          </p:pic>
          <p:sp>
            <p:nvSpPr>
              <p:cNvPr id="57" name="文本框 56">
                <a:extLst>
                  <a:ext uri="{FF2B5EF4-FFF2-40B4-BE49-F238E27FC236}">
                    <a16:creationId xmlns:a16="http://schemas.microsoft.com/office/drawing/2014/main" id="{8F4FAE3E-74BB-4F42-A4C7-84DE19A487D1}"/>
                  </a:ext>
                </a:extLst>
              </p:cNvPr>
              <p:cNvSpPr txBox="1"/>
              <p:nvPr/>
            </p:nvSpPr>
            <p:spPr>
              <a:xfrm>
                <a:off x="1001347" y="1424725"/>
                <a:ext cx="85472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Original send</a:t>
                </a:r>
                <a:endParaRPr lang="zh-CN" altLang="en-US" sz="900" b="1"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D44CD208-9017-41EA-9CFE-B8E246B33557}"/>
                  </a:ext>
                </a:extLst>
              </p:cNvPr>
              <p:cNvSpPr txBox="1"/>
              <p:nvPr/>
            </p:nvSpPr>
            <p:spPr>
              <a:xfrm>
                <a:off x="919594" y="2905470"/>
                <a:ext cx="1018227"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PSNR(dB)/SSIM</a:t>
                </a:r>
                <a:endParaRPr lang="zh-CN" altLang="en-US" sz="900"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8DC9D63-AC9F-463D-B52A-CA7B37E54954}"/>
                  </a:ext>
                </a:extLst>
              </p:cNvPr>
              <p:cNvSpPr txBox="1"/>
              <p:nvPr/>
            </p:nvSpPr>
            <p:spPr>
              <a:xfrm>
                <a:off x="4233218"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36.43/0.94</a:t>
                </a:r>
                <a:endParaRPr lang="zh-CN" altLang="en-US" sz="9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A7F6D26-4FD8-47DF-B73D-A0A1EABF5D55}"/>
                  </a:ext>
                </a:extLst>
              </p:cNvPr>
              <p:cNvSpPr txBox="1"/>
              <p:nvPr/>
            </p:nvSpPr>
            <p:spPr>
              <a:xfrm>
                <a:off x="4103375" y="1424725"/>
                <a:ext cx="938077"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Normal receive</a:t>
                </a:r>
                <a:endParaRPr lang="zh-CN" altLang="en-US" sz="9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B801717-B9FE-4F77-A212-D9E441B3AA68}"/>
                  </a:ext>
                </a:extLst>
              </p:cNvPr>
              <p:cNvSpPr txBox="1"/>
              <p:nvPr/>
            </p:nvSpPr>
            <p:spPr>
              <a:xfrm>
                <a:off x="2874709"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37.39/0.95</a:t>
                </a:r>
                <a:endParaRPr lang="zh-CN" altLang="en-US" sz="9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31C6DFC5-B500-43E1-89F1-BD6BDE8ADE55}"/>
                  </a:ext>
                </a:extLst>
              </p:cNvPr>
              <p:cNvSpPr txBox="1"/>
              <p:nvPr/>
            </p:nvSpPr>
            <p:spPr>
              <a:xfrm>
                <a:off x="2789750" y="1424725"/>
                <a:ext cx="848309"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Clean receive</a:t>
                </a:r>
                <a:endParaRPr lang="zh-CN" altLang="en-US" sz="9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2F8292A8-6296-4AC0-80CF-CCE77B472E63}"/>
                  </a:ext>
                </a:extLst>
              </p:cNvPr>
              <p:cNvSpPr txBox="1"/>
              <p:nvPr/>
            </p:nvSpPr>
            <p:spPr>
              <a:xfrm>
                <a:off x="5600495"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44.42/0.99</a:t>
                </a:r>
                <a:endParaRPr lang="zh-CN" altLang="en-US" sz="9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FC32BA1-570A-4666-8955-89F7A94462FD}"/>
                  </a:ext>
                </a:extLst>
              </p:cNvPr>
              <p:cNvSpPr txBox="1"/>
              <p:nvPr/>
            </p:nvSpPr>
            <p:spPr>
              <a:xfrm>
                <a:off x="5419355" y="1424725"/>
                <a:ext cx="1040670"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Backdoor receive</a:t>
                </a:r>
                <a:endParaRPr lang="zh-CN" altLang="en-US" sz="9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BA45090E-7061-4D9C-9240-06B92E54F53A}"/>
                  </a:ext>
                </a:extLst>
              </p:cNvPr>
              <p:cNvSpPr txBox="1"/>
              <p:nvPr/>
            </p:nvSpPr>
            <p:spPr>
              <a:xfrm>
                <a:off x="8691764"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33.46/0.89</a:t>
                </a:r>
                <a:endParaRPr lang="zh-CN" altLang="en-US" sz="9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4C246B75-C41E-49CC-A64E-93ADF65B0788}"/>
                  </a:ext>
                </a:extLst>
              </p:cNvPr>
              <p:cNvSpPr txBox="1"/>
              <p:nvPr/>
            </p:nvSpPr>
            <p:spPr>
              <a:xfrm>
                <a:off x="8561921" y="1424725"/>
                <a:ext cx="938077"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Normal receive</a:t>
                </a:r>
                <a:endParaRPr lang="zh-CN" altLang="en-US" sz="9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C680A56E-4F4D-4925-8321-5C7EA4C811FE}"/>
                  </a:ext>
                </a:extLst>
              </p:cNvPr>
              <p:cNvSpPr txBox="1"/>
              <p:nvPr/>
            </p:nvSpPr>
            <p:spPr>
              <a:xfrm>
                <a:off x="10034986"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45.87/0.99</a:t>
                </a:r>
                <a:endParaRPr lang="zh-CN" altLang="en-US" sz="9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DEE9E13-7AB9-4223-97E1-0A4E0FBD8314}"/>
                  </a:ext>
                </a:extLst>
              </p:cNvPr>
              <p:cNvSpPr txBox="1"/>
              <p:nvPr/>
            </p:nvSpPr>
            <p:spPr>
              <a:xfrm>
                <a:off x="9853846" y="1424725"/>
                <a:ext cx="1040670"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Backdoor receive</a:t>
                </a:r>
                <a:endParaRPr lang="zh-CN" altLang="en-US" sz="9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ECF32AA-7A88-4C0A-857F-396B2ACAB727}"/>
                  </a:ext>
                </a:extLst>
              </p:cNvPr>
              <p:cNvSpPr txBox="1"/>
              <p:nvPr/>
            </p:nvSpPr>
            <p:spPr>
              <a:xfrm>
                <a:off x="7174929" y="1424725"/>
                <a:ext cx="848309"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Clean receive</a:t>
                </a:r>
                <a:endParaRPr lang="zh-CN" altLang="en-US" sz="900"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52EC969-0FAE-442A-8CB4-305682690C4B}"/>
                  </a:ext>
                </a:extLst>
              </p:cNvPr>
              <p:cNvSpPr txBox="1"/>
              <p:nvPr/>
            </p:nvSpPr>
            <p:spPr>
              <a:xfrm>
                <a:off x="7259888" y="2905470"/>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35.30/0.93</a:t>
                </a:r>
                <a:endParaRPr lang="zh-CN" altLang="en-US" sz="90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B9D48F3-996D-4492-AF29-4EAE876D3175}"/>
                  </a:ext>
                </a:extLst>
              </p:cNvPr>
              <p:cNvSpPr txBox="1"/>
              <p:nvPr/>
            </p:nvSpPr>
            <p:spPr>
              <a:xfrm>
                <a:off x="4216806" y="799146"/>
                <a:ext cx="691215" cy="369332"/>
              </a:xfrm>
              <a:prstGeom prst="rect">
                <a:avLst/>
              </a:prstGeom>
              <a:noFill/>
            </p:spPr>
            <p:txBody>
              <a:bodyPr wrap="none" rtlCol="0">
                <a:spAutoFit/>
              </a:bodyPr>
              <a:lstStyle/>
              <a:p>
                <a:r>
                  <a:rPr lang="en-US" altLang="zh-CN" dirty="0">
                    <a:latin typeface="Consolas" panose="020B0609020204030204" pitchFamily="49" charset="0"/>
                  </a:rPr>
                  <a:t>AWGN</a:t>
                </a:r>
                <a:endParaRPr lang="zh-CN" altLang="en-US" dirty="0">
                  <a:latin typeface="Consolas" panose="020B0609020204030204" pitchFamily="49" charset="0"/>
                </a:endParaRPr>
              </a:p>
            </p:txBody>
          </p:sp>
          <p:sp>
            <p:nvSpPr>
              <p:cNvPr id="25" name="文本框 24">
                <a:extLst>
                  <a:ext uri="{FF2B5EF4-FFF2-40B4-BE49-F238E27FC236}">
                    <a16:creationId xmlns:a16="http://schemas.microsoft.com/office/drawing/2014/main" id="{9E56B901-5BF2-4471-8DF1-9AAFD5DCAE98}"/>
                  </a:ext>
                </a:extLst>
              </p:cNvPr>
              <p:cNvSpPr txBox="1"/>
              <p:nvPr/>
            </p:nvSpPr>
            <p:spPr>
              <a:xfrm>
                <a:off x="8479360" y="782829"/>
                <a:ext cx="1197764" cy="369332"/>
              </a:xfrm>
              <a:prstGeom prst="rect">
                <a:avLst/>
              </a:prstGeom>
              <a:noFill/>
            </p:spPr>
            <p:txBody>
              <a:bodyPr wrap="none" rtlCol="0">
                <a:spAutoFit/>
              </a:bodyPr>
              <a:lstStyle/>
              <a:p>
                <a:r>
                  <a:rPr lang="en-US" altLang="zh-CN" b="0" dirty="0">
                    <a:effectLst/>
                    <a:latin typeface="Consolas" panose="020B0609020204030204" pitchFamily="49" charset="0"/>
                  </a:rPr>
                  <a:t>Rayleigh</a:t>
                </a:r>
                <a:endParaRPr lang="zh-CN" altLang="en-US" dirty="0"/>
              </a:p>
            </p:txBody>
          </p:sp>
          <p:pic>
            <p:nvPicPr>
              <p:cNvPr id="26" name="图片 25">
                <a:extLst>
                  <a:ext uri="{FF2B5EF4-FFF2-40B4-BE49-F238E27FC236}">
                    <a16:creationId xmlns:a16="http://schemas.microsoft.com/office/drawing/2014/main" id="{5E3BC3FB-386F-4720-BD97-F2CD4EE77A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907" y="3157782"/>
                <a:ext cx="1281600" cy="1281600"/>
              </a:xfrm>
              <a:prstGeom prst="rect">
                <a:avLst/>
              </a:prstGeom>
            </p:spPr>
          </p:pic>
          <p:sp>
            <p:nvSpPr>
              <p:cNvPr id="27" name="文本框 26">
                <a:extLst>
                  <a:ext uri="{FF2B5EF4-FFF2-40B4-BE49-F238E27FC236}">
                    <a16:creationId xmlns:a16="http://schemas.microsoft.com/office/drawing/2014/main" id="{679BCD0A-455E-4C8A-A37C-78A6D751F06F}"/>
                  </a:ext>
                </a:extLst>
              </p:cNvPr>
              <p:cNvSpPr txBox="1"/>
              <p:nvPr/>
            </p:nvSpPr>
            <p:spPr>
              <a:xfrm>
                <a:off x="919594" y="4398142"/>
                <a:ext cx="1018227"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PSNR(dB)/SSIM</a:t>
                </a:r>
                <a:endParaRPr lang="zh-CN" altLang="en-US" sz="900" b="1"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CE5CFDFB-E23A-450B-A7F8-EEFA5C141421}"/>
                  </a:ext>
                </a:extLst>
              </p:cNvPr>
              <p:cNvSpPr txBox="1"/>
              <p:nvPr/>
            </p:nvSpPr>
            <p:spPr>
              <a:xfrm>
                <a:off x="4233218"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34.91/0.92</a:t>
                </a:r>
                <a:endParaRPr lang="zh-CN" altLang="en-US" sz="900" b="1"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A77DE171-3330-458E-8CCA-3A8311300990}"/>
                  </a:ext>
                </a:extLst>
              </p:cNvPr>
              <p:cNvSpPr txBox="1"/>
              <p:nvPr/>
            </p:nvSpPr>
            <p:spPr>
              <a:xfrm>
                <a:off x="5600495"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44.42/0.99</a:t>
                </a:r>
                <a:endParaRPr lang="zh-CN" altLang="en-US" sz="900" b="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BBDD539-F691-4454-8CE8-3F39D46C09F9}"/>
                  </a:ext>
                </a:extLst>
              </p:cNvPr>
              <p:cNvSpPr txBox="1"/>
              <p:nvPr/>
            </p:nvSpPr>
            <p:spPr>
              <a:xfrm>
                <a:off x="2874709"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35.91/0.93</a:t>
                </a:r>
                <a:endParaRPr lang="zh-CN" altLang="en-US" sz="900" b="1" dirty="0">
                  <a:latin typeface="Times New Roman" panose="02020603050405020304" pitchFamily="18" charset="0"/>
                  <a:cs typeface="Times New Roman" panose="02020603050405020304" pitchFamily="18" charset="0"/>
                </a:endParaRPr>
              </a:p>
            </p:txBody>
          </p:sp>
          <p:pic>
            <p:nvPicPr>
              <p:cNvPr id="34" name="图片 33">
                <a:extLst>
                  <a:ext uri="{FF2B5EF4-FFF2-40B4-BE49-F238E27FC236}">
                    <a16:creationId xmlns:a16="http://schemas.microsoft.com/office/drawing/2014/main" id="{0AA8EEDA-4431-4F1B-9923-75C3F4A11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211" y="3161962"/>
                <a:ext cx="1281600" cy="1281600"/>
              </a:xfrm>
              <a:prstGeom prst="rect">
                <a:avLst/>
              </a:prstGeom>
            </p:spPr>
          </p:pic>
          <p:pic>
            <p:nvPicPr>
              <p:cNvPr id="35" name="图片 34">
                <a:extLst>
                  <a:ext uri="{FF2B5EF4-FFF2-40B4-BE49-F238E27FC236}">
                    <a16:creationId xmlns:a16="http://schemas.microsoft.com/office/drawing/2014/main" id="{7DC1F4FF-7E89-4FD2-A204-A70770BB0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1241" y="3161962"/>
                <a:ext cx="1281600" cy="1281600"/>
              </a:xfrm>
              <a:prstGeom prst="rect">
                <a:avLst/>
              </a:prstGeom>
            </p:spPr>
          </p:pic>
          <p:pic>
            <p:nvPicPr>
              <p:cNvPr id="36" name="图片 35">
                <a:extLst>
                  <a:ext uri="{FF2B5EF4-FFF2-40B4-BE49-F238E27FC236}">
                    <a16:creationId xmlns:a16="http://schemas.microsoft.com/office/drawing/2014/main" id="{DE5FDC03-3A88-494F-B26B-F956FCE191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907" y="4706018"/>
                <a:ext cx="1281600" cy="1281600"/>
              </a:xfrm>
              <a:prstGeom prst="rect">
                <a:avLst/>
              </a:prstGeom>
            </p:spPr>
          </p:pic>
          <p:pic>
            <p:nvPicPr>
              <p:cNvPr id="37" name="图片 36">
                <a:extLst>
                  <a:ext uri="{FF2B5EF4-FFF2-40B4-BE49-F238E27FC236}">
                    <a16:creationId xmlns:a16="http://schemas.microsoft.com/office/drawing/2014/main" id="{7E7BDF01-400F-4C13-9381-36DF69EBBD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4211" y="4697239"/>
                <a:ext cx="1281600" cy="1281600"/>
              </a:xfrm>
              <a:prstGeom prst="rect">
                <a:avLst/>
              </a:prstGeom>
            </p:spPr>
          </p:pic>
          <p:pic>
            <p:nvPicPr>
              <p:cNvPr id="38" name="图片 37">
                <a:extLst>
                  <a:ext uri="{FF2B5EF4-FFF2-40B4-BE49-F238E27FC236}">
                    <a16:creationId xmlns:a16="http://schemas.microsoft.com/office/drawing/2014/main" id="{FB4148F5-A938-452A-8E3A-009FD49143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1241" y="4697239"/>
                <a:ext cx="1281600" cy="1281600"/>
              </a:xfrm>
              <a:prstGeom prst="rect">
                <a:avLst/>
              </a:prstGeom>
            </p:spPr>
          </p:pic>
          <p:sp>
            <p:nvSpPr>
              <p:cNvPr id="41" name="文本框 40">
                <a:extLst>
                  <a:ext uri="{FF2B5EF4-FFF2-40B4-BE49-F238E27FC236}">
                    <a16:creationId xmlns:a16="http://schemas.microsoft.com/office/drawing/2014/main" id="{B4FEB9A1-4E44-4907-88EA-8A59F16C3718}"/>
                  </a:ext>
                </a:extLst>
              </p:cNvPr>
              <p:cNvSpPr txBox="1"/>
              <p:nvPr/>
            </p:nvSpPr>
            <p:spPr>
              <a:xfrm>
                <a:off x="8691764"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32.16/0.88</a:t>
                </a:r>
                <a:endParaRPr lang="zh-CN" altLang="en-US" sz="9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715CA1A2-5ACD-42BA-9898-30ECD74ED9A6}"/>
                  </a:ext>
                </a:extLst>
              </p:cNvPr>
              <p:cNvSpPr txBox="1"/>
              <p:nvPr/>
            </p:nvSpPr>
            <p:spPr>
              <a:xfrm>
                <a:off x="10034986"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46.79/0.99</a:t>
                </a:r>
                <a:endParaRPr lang="zh-CN" altLang="en-US" sz="900" b="1" dirty="0">
                  <a:latin typeface="Times New Roman" panose="02020603050405020304" pitchFamily="18" charset="0"/>
                  <a:cs typeface="Times New Roman" panose="02020603050405020304" pitchFamily="18" charset="0"/>
                </a:endParaRPr>
              </a:p>
            </p:txBody>
          </p:sp>
          <p:pic>
            <p:nvPicPr>
              <p:cNvPr id="43" name="图片 42">
                <a:extLst>
                  <a:ext uri="{FF2B5EF4-FFF2-40B4-BE49-F238E27FC236}">
                    <a16:creationId xmlns:a16="http://schemas.microsoft.com/office/drawing/2014/main" id="{01BAD716-B210-47F3-AB21-8B335532DC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1614" y="4700167"/>
                <a:ext cx="1281600" cy="1281600"/>
              </a:xfrm>
              <a:prstGeom prst="rect">
                <a:avLst/>
              </a:prstGeom>
            </p:spPr>
          </p:pic>
          <p:pic>
            <p:nvPicPr>
              <p:cNvPr id="45" name="图片 44">
                <a:extLst>
                  <a:ext uri="{FF2B5EF4-FFF2-40B4-BE49-F238E27FC236}">
                    <a16:creationId xmlns:a16="http://schemas.microsoft.com/office/drawing/2014/main" id="{55C45D3D-8BFB-440B-964C-6634310BDE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8644" y="4700167"/>
                <a:ext cx="1281600" cy="1281600"/>
              </a:xfrm>
              <a:prstGeom prst="rect">
                <a:avLst/>
              </a:prstGeom>
            </p:spPr>
          </p:pic>
          <p:pic>
            <p:nvPicPr>
              <p:cNvPr id="47" name="图片 46">
                <a:extLst>
                  <a:ext uri="{FF2B5EF4-FFF2-40B4-BE49-F238E27FC236}">
                    <a16:creationId xmlns:a16="http://schemas.microsoft.com/office/drawing/2014/main" id="{77381616-DC3E-4334-B63D-50BCC12208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64584" y="4700167"/>
                <a:ext cx="1281600" cy="1281600"/>
              </a:xfrm>
              <a:prstGeom prst="rect">
                <a:avLst/>
              </a:prstGeom>
            </p:spPr>
          </p:pic>
          <p:pic>
            <p:nvPicPr>
              <p:cNvPr id="50" name="图片 49">
                <a:extLst>
                  <a:ext uri="{FF2B5EF4-FFF2-40B4-BE49-F238E27FC236}">
                    <a16:creationId xmlns:a16="http://schemas.microsoft.com/office/drawing/2014/main" id="{BA0670CE-0A25-4D28-AC50-B60A7B7204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7181" y="4697239"/>
                <a:ext cx="1281600" cy="1281600"/>
              </a:xfrm>
              <a:prstGeom prst="rect">
                <a:avLst/>
              </a:prstGeom>
            </p:spPr>
          </p:pic>
          <p:pic>
            <p:nvPicPr>
              <p:cNvPr id="52" name="图片 51">
                <a:extLst>
                  <a:ext uri="{FF2B5EF4-FFF2-40B4-BE49-F238E27FC236}">
                    <a16:creationId xmlns:a16="http://schemas.microsoft.com/office/drawing/2014/main" id="{AEAFADB6-4F9D-4BF9-949E-B0847A977E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37181" y="1670111"/>
                <a:ext cx="1281600" cy="1281600"/>
              </a:xfrm>
              <a:prstGeom prst="rect">
                <a:avLst/>
              </a:prstGeom>
            </p:spPr>
          </p:pic>
          <p:pic>
            <p:nvPicPr>
              <p:cNvPr id="53" name="图片 52">
                <a:extLst>
                  <a:ext uri="{FF2B5EF4-FFF2-40B4-BE49-F238E27FC236}">
                    <a16:creationId xmlns:a16="http://schemas.microsoft.com/office/drawing/2014/main" id="{140DC4CF-75D7-47C8-8D5D-DE0A59084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37181" y="3161962"/>
                <a:ext cx="1281600" cy="1281600"/>
              </a:xfrm>
              <a:prstGeom prst="rect">
                <a:avLst/>
              </a:prstGeom>
            </p:spPr>
          </p:pic>
          <p:sp>
            <p:nvSpPr>
              <p:cNvPr id="54" name="文本框 53">
                <a:extLst>
                  <a:ext uri="{FF2B5EF4-FFF2-40B4-BE49-F238E27FC236}">
                    <a16:creationId xmlns:a16="http://schemas.microsoft.com/office/drawing/2014/main" id="{08173084-3FAC-40A8-BF76-A67ED0D55C32}"/>
                  </a:ext>
                </a:extLst>
              </p:cNvPr>
              <p:cNvSpPr txBox="1"/>
              <p:nvPr/>
            </p:nvSpPr>
            <p:spPr>
              <a:xfrm>
                <a:off x="7259888" y="4398142"/>
                <a:ext cx="6783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33.76/0.76</a:t>
                </a:r>
                <a:endParaRPr lang="zh-CN" altLang="en-US" sz="900" b="1" dirty="0">
                  <a:latin typeface="Times New Roman" panose="02020603050405020304" pitchFamily="18" charset="0"/>
                  <a:cs typeface="Times New Roman" panose="02020603050405020304" pitchFamily="18" charset="0"/>
                </a:endParaRPr>
              </a:p>
            </p:txBody>
          </p:sp>
          <p:pic>
            <p:nvPicPr>
              <p:cNvPr id="61" name="图片 60">
                <a:extLst>
                  <a:ext uri="{FF2B5EF4-FFF2-40B4-BE49-F238E27FC236}">
                    <a16:creationId xmlns:a16="http://schemas.microsoft.com/office/drawing/2014/main" id="{A634B81E-80C9-4B74-BDDF-1D993F686A6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8644" y="1670111"/>
                <a:ext cx="1281600" cy="1281600"/>
              </a:xfrm>
              <a:prstGeom prst="rect">
                <a:avLst/>
              </a:prstGeom>
            </p:spPr>
          </p:pic>
          <p:pic>
            <p:nvPicPr>
              <p:cNvPr id="63" name="图片 62">
                <a:extLst>
                  <a:ext uri="{FF2B5EF4-FFF2-40B4-BE49-F238E27FC236}">
                    <a16:creationId xmlns:a16="http://schemas.microsoft.com/office/drawing/2014/main" id="{67A84744-56BF-4B92-9FEC-B5744358A6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21614" y="1670111"/>
                <a:ext cx="1281600" cy="1281600"/>
              </a:xfrm>
              <a:prstGeom prst="rect">
                <a:avLst/>
              </a:prstGeom>
            </p:spPr>
          </p:pic>
          <p:pic>
            <p:nvPicPr>
              <p:cNvPr id="65" name="图片 64">
                <a:extLst>
                  <a:ext uri="{FF2B5EF4-FFF2-40B4-BE49-F238E27FC236}">
                    <a16:creationId xmlns:a16="http://schemas.microsoft.com/office/drawing/2014/main" id="{5778BE09-85EB-4CDC-BCC8-809CCEFBEE3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4584" y="1670111"/>
                <a:ext cx="1281600" cy="1281600"/>
              </a:xfrm>
              <a:prstGeom prst="rect">
                <a:avLst/>
              </a:prstGeom>
            </p:spPr>
          </p:pic>
          <p:pic>
            <p:nvPicPr>
              <p:cNvPr id="67" name="图片 66">
                <a:extLst>
                  <a:ext uri="{FF2B5EF4-FFF2-40B4-BE49-F238E27FC236}">
                    <a16:creationId xmlns:a16="http://schemas.microsoft.com/office/drawing/2014/main" id="{E7BA323B-9E5F-416B-AE45-10AC3A4C284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94211" y="1670111"/>
                <a:ext cx="1281600" cy="1281600"/>
              </a:xfrm>
              <a:prstGeom prst="rect">
                <a:avLst/>
              </a:prstGeom>
            </p:spPr>
          </p:pic>
          <p:pic>
            <p:nvPicPr>
              <p:cNvPr id="69" name="图片 68">
                <a:extLst>
                  <a:ext uri="{FF2B5EF4-FFF2-40B4-BE49-F238E27FC236}">
                    <a16:creationId xmlns:a16="http://schemas.microsoft.com/office/drawing/2014/main" id="{6099FFDB-D70F-4835-B256-F72E89AD799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51241" y="1670111"/>
                <a:ext cx="1281600" cy="1281600"/>
              </a:xfrm>
              <a:prstGeom prst="rect">
                <a:avLst/>
              </a:prstGeom>
            </p:spPr>
          </p:pic>
          <p:pic>
            <p:nvPicPr>
              <p:cNvPr id="73" name="图片 72">
                <a:extLst>
                  <a:ext uri="{FF2B5EF4-FFF2-40B4-BE49-F238E27FC236}">
                    <a16:creationId xmlns:a16="http://schemas.microsoft.com/office/drawing/2014/main" id="{584A2528-BC8D-463B-B79E-A7461B6C13E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21614" y="3157782"/>
                <a:ext cx="1281600" cy="1281600"/>
              </a:xfrm>
              <a:prstGeom prst="rect">
                <a:avLst/>
              </a:prstGeom>
            </p:spPr>
          </p:pic>
          <p:pic>
            <p:nvPicPr>
              <p:cNvPr id="75" name="图片 74">
                <a:extLst>
                  <a:ext uri="{FF2B5EF4-FFF2-40B4-BE49-F238E27FC236}">
                    <a16:creationId xmlns:a16="http://schemas.microsoft.com/office/drawing/2014/main" id="{6C5C7509-4E2C-467F-858E-9206A9C2C67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78644" y="3141663"/>
                <a:ext cx="1281600" cy="1281600"/>
              </a:xfrm>
              <a:prstGeom prst="rect">
                <a:avLst/>
              </a:prstGeom>
            </p:spPr>
          </p:pic>
          <p:pic>
            <p:nvPicPr>
              <p:cNvPr id="77" name="图片 76">
                <a:extLst>
                  <a:ext uri="{FF2B5EF4-FFF2-40B4-BE49-F238E27FC236}">
                    <a16:creationId xmlns:a16="http://schemas.microsoft.com/office/drawing/2014/main" id="{6D66E88F-74DA-44DC-8B1B-DCE7ADC4303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64584" y="3155656"/>
                <a:ext cx="1281600" cy="1281600"/>
              </a:xfrm>
              <a:prstGeom prst="rect">
                <a:avLst/>
              </a:prstGeom>
            </p:spPr>
          </p:pic>
          <p:sp>
            <p:nvSpPr>
              <p:cNvPr id="81" name="文本框 80">
                <a:extLst>
                  <a:ext uri="{FF2B5EF4-FFF2-40B4-BE49-F238E27FC236}">
                    <a16:creationId xmlns:a16="http://schemas.microsoft.com/office/drawing/2014/main" id="{B3C4CCCC-3A27-40AA-8EEF-308C22B79867}"/>
                  </a:ext>
                </a:extLst>
              </p:cNvPr>
              <p:cNvSpPr txBox="1"/>
              <p:nvPr/>
            </p:nvSpPr>
            <p:spPr>
              <a:xfrm>
                <a:off x="1169661" y="-99674"/>
                <a:ext cx="518091" cy="230832"/>
              </a:xfrm>
              <a:prstGeom prst="rect">
                <a:avLst/>
              </a:prstGeom>
              <a:noFill/>
            </p:spPr>
            <p:txBody>
              <a:bodyPr wrap="none" rtlCol="0">
                <a:spAutoFit/>
              </a:bodyPr>
              <a:lstStyle/>
              <a:p>
                <a:r>
                  <a:rPr lang="en-US" altLang="zh-CN" sz="900" b="1" dirty="0">
                    <a:latin typeface="Times New Roman" panose="02020603050405020304" pitchFamily="18" charset="0"/>
                    <a:cs typeface="Times New Roman" panose="02020603050405020304" pitchFamily="18" charset="0"/>
                  </a:rPr>
                  <a:t>Target</a:t>
                </a:r>
                <a:endParaRPr lang="zh-CN" altLang="en-US" sz="900" b="1" dirty="0">
                  <a:latin typeface="Times New Roman" panose="02020603050405020304" pitchFamily="18" charset="0"/>
                  <a:cs typeface="Times New Roman" panose="02020603050405020304" pitchFamily="18" charset="0"/>
                </a:endParaRPr>
              </a:p>
            </p:txBody>
          </p:sp>
        </p:grpSp>
        <p:pic>
          <p:nvPicPr>
            <p:cNvPr id="78" name="图片 77">
              <a:extLst>
                <a:ext uri="{FF2B5EF4-FFF2-40B4-BE49-F238E27FC236}">
                  <a16:creationId xmlns:a16="http://schemas.microsoft.com/office/drawing/2014/main" id="{BAC4BCEA-B1FB-4B89-A7E8-5163E09319C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3591" y="774363"/>
              <a:ext cx="1270232" cy="1270232"/>
            </a:xfrm>
            <a:prstGeom prst="rect">
              <a:avLst/>
            </a:prstGeom>
          </p:spPr>
        </p:pic>
      </p:grpSp>
    </p:spTree>
    <p:extLst>
      <p:ext uri="{BB962C8B-B14F-4D97-AF65-F5344CB8AC3E}">
        <p14:creationId xmlns:p14="http://schemas.microsoft.com/office/powerpoint/2010/main" val="4171496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0D8FA-F3C9-47E4-B60E-286B65CAF180}"/>
              </a:ext>
            </a:extLst>
          </p:cNvPr>
          <p:cNvSpPr>
            <a:spLocks noGrp="1"/>
          </p:cNvSpPr>
          <p:nvPr>
            <p:ph type="title"/>
          </p:nvPr>
        </p:nvSpPr>
        <p:spPr>
          <a:xfrm>
            <a:off x="1076015" y="136526"/>
            <a:ext cx="8168208" cy="790865"/>
          </a:xfrm>
        </p:spPr>
        <p:txBody>
          <a:bodyPr/>
          <a:lstStyle/>
          <a:p>
            <a:r>
              <a:rPr lang="en-US" altLang="zh-CN" dirty="0"/>
              <a:t>4.4 Backdoor Detection</a:t>
            </a:r>
            <a:endParaRPr lang="zh-CN" altLang="en-US" dirty="0"/>
          </a:p>
        </p:txBody>
      </p:sp>
      <p:sp>
        <p:nvSpPr>
          <p:cNvPr id="3" name="灯片编号占位符 2">
            <a:extLst>
              <a:ext uri="{FF2B5EF4-FFF2-40B4-BE49-F238E27FC236}">
                <a16:creationId xmlns:a16="http://schemas.microsoft.com/office/drawing/2014/main" id="{9B8E6145-B7AB-4700-8A25-428C17D9F73A}"/>
              </a:ext>
            </a:extLst>
          </p:cNvPr>
          <p:cNvSpPr>
            <a:spLocks noGrp="1"/>
          </p:cNvSpPr>
          <p:nvPr>
            <p:ph type="sldNum" sz="quarter" idx="12"/>
          </p:nvPr>
        </p:nvSpPr>
        <p:spPr/>
        <p:txBody>
          <a:bodyPr/>
          <a:lstStyle/>
          <a:p>
            <a:fld id="{2515AB8F-1C56-49E9-90C8-78D22B0C1B97}" type="slidenum">
              <a:rPr lang="zh-CN" altLang="en-US" smtClean="0"/>
              <a:t>15</a:t>
            </a:fld>
            <a:endParaRPr lang="zh-CN" altLang="en-US" dirty="0"/>
          </a:p>
        </p:txBody>
      </p:sp>
      <p:pic>
        <p:nvPicPr>
          <p:cNvPr id="5" name="图片 4">
            <a:extLst>
              <a:ext uri="{FF2B5EF4-FFF2-40B4-BE49-F238E27FC236}">
                <a16:creationId xmlns:a16="http://schemas.microsoft.com/office/drawing/2014/main" id="{F12150AF-2266-4FBF-A388-D86DA4DEAE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5843" y="1275154"/>
            <a:ext cx="1553846" cy="1553846"/>
          </a:xfrm>
          <a:prstGeom prst="rect">
            <a:avLst/>
          </a:prstGeom>
        </p:spPr>
      </p:pic>
      <p:pic>
        <p:nvPicPr>
          <p:cNvPr id="7" name="图片 6">
            <a:extLst>
              <a:ext uri="{FF2B5EF4-FFF2-40B4-BE49-F238E27FC236}">
                <a16:creationId xmlns:a16="http://schemas.microsoft.com/office/drawing/2014/main" id="{67DB6C83-C36C-4090-8666-608663C322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3109" y="1275154"/>
            <a:ext cx="1553846" cy="1553846"/>
          </a:xfrm>
          <a:prstGeom prst="rect">
            <a:avLst/>
          </a:prstGeom>
        </p:spPr>
      </p:pic>
      <p:pic>
        <p:nvPicPr>
          <p:cNvPr id="9" name="图片 8">
            <a:extLst>
              <a:ext uri="{FF2B5EF4-FFF2-40B4-BE49-F238E27FC236}">
                <a16:creationId xmlns:a16="http://schemas.microsoft.com/office/drawing/2014/main" id="{E27BA2B4-FAE4-4B1F-B1F4-15FC1FF459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0375" y="1275154"/>
            <a:ext cx="1553846" cy="1553846"/>
          </a:xfrm>
          <a:prstGeom prst="rect">
            <a:avLst/>
          </a:prstGeom>
        </p:spPr>
      </p:pic>
      <p:pic>
        <p:nvPicPr>
          <p:cNvPr id="11" name="图片 10">
            <a:extLst>
              <a:ext uri="{FF2B5EF4-FFF2-40B4-BE49-F238E27FC236}">
                <a16:creationId xmlns:a16="http://schemas.microsoft.com/office/drawing/2014/main" id="{2656D856-A24F-4A5B-93EE-B871641AC6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7641" y="1275154"/>
            <a:ext cx="1553846" cy="1553846"/>
          </a:xfrm>
          <a:prstGeom prst="rect">
            <a:avLst/>
          </a:prstGeom>
        </p:spPr>
      </p:pic>
      <p:pic>
        <p:nvPicPr>
          <p:cNvPr id="13" name="图片 12">
            <a:extLst>
              <a:ext uri="{FF2B5EF4-FFF2-40B4-BE49-F238E27FC236}">
                <a16:creationId xmlns:a16="http://schemas.microsoft.com/office/drawing/2014/main" id="{C853B6D0-2380-4178-80A0-2E9339BBFE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4906" y="1275154"/>
            <a:ext cx="1553846" cy="1553846"/>
          </a:xfrm>
          <a:prstGeom prst="rect">
            <a:avLst/>
          </a:prstGeom>
        </p:spPr>
      </p:pic>
      <p:pic>
        <p:nvPicPr>
          <p:cNvPr id="15" name="图片 14">
            <a:extLst>
              <a:ext uri="{FF2B5EF4-FFF2-40B4-BE49-F238E27FC236}">
                <a16:creationId xmlns:a16="http://schemas.microsoft.com/office/drawing/2014/main" id="{80CA430B-E948-4B67-B3FB-B8E2B7DD434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55843" y="2882920"/>
            <a:ext cx="1553846" cy="1553846"/>
          </a:xfrm>
          <a:prstGeom prst="rect">
            <a:avLst/>
          </a:prstGeom>
        </p:spPr>
      </p:pic>
      <p:pic>
        <p:nvPicPr>
          <p:cNvPr id="17" name="图片 16">
            <a:extLst>
              <a:ext uri="{FF2B5EF4-FFF2-40B4-BE49-F238E27FC236}">
                <a16:creationId xmlns:a16="http://schemas.microsoft.com/office/drawing/2014/main" id="{35A5E821-9FB1-4A37-BF29-BF6E953477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63109" y="2882920"/>
            <a:ext cx="1553846" cy="1553846"/>
          </a:xfrm>
          <a:prstGeom prst="rect">
            <a:avLst/>
          </a:prstGeom>
        </p:spPr>
      </p:pic>
      <p:pic>
        <p:nvPicPr>
          <p:cNvPr id="19" name="图片 18">
            <a:extLst>
              <a:ext uri="{FF2B5EF4-FFF2-40B4-BE49-F238E27FC236}">
                <a16:creationId xmlns:a16="http://schemas.microsoft.com/office/drawing/2014/main" id="{EC3E155F-5A9A-4B62-BE75-55341618549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0375" y="2882920"/>
            <a:ext cx="1553846" cy="1553846"/>
          </a:xfrm>
          <a:prstGeom prst="rect">
            <a:avLst/>
          </a:prstGeom>
        </p:spPr>
      </p:pic>
      <p:pic>
        <p:nvPicPr>
          <p:cNvPr id="21" name="图片 20">
            <a:extLst>
              <a:ext uri="{FF2B5EF4-FFF2-40B4-BE49-F238E27FC236}">
                <a16:creationId xmlns:a16="http://schemas.microsoft.com/office/drawing/2014/main" id="{821F46DA-6F54-4252-87A1-A2649883F2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77641" y="2882920"/>
            <a:ext cx="1553846" cy="1553846"/>
          </a:xfrm>
          <a:prstGeom prst="rect">
            <a:avLst/>
          </a:prstGeom>
        </p:spPr>
      </p:pic>
      <p:pic>
        <p:nvPicPr>
          <p:cNvPr id="23" name="图片 22">
            <a:extLst>
              <a:ext uri="{FF2B5EF4-FFF2-40B4-BE49-F238E27FC236}">
                <a16:creationId xmlns:a16="http://schemas.microsoft.com/office/drawing/2014/main" id="{6A4344CD-188B-44DB-BBE9-9AF389E9CD7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84906" y="2882920"/>
            <a:ext cx="1553846" cy="1553846"/>
          </a:xfrm>
          <a:prstGeom prst="rect">
            <a:avLst/>
          </a:prstGeom>
        </p:spPr>
      </p:pic>
      <p:pic>
        <p:nvPicPr>
          <p:cNvPr id="25" name="图片 24">
            <a:extLst>
              <a:ext uri="{FF2B5EF4-FFF2-40B4-BE49-F238E27FC236}">
                <a16:creationId xmlns:a16="http://schemas.microsoft.com/office/drawing/2014/main" id="{74EC2D03-25F4-4DC6-896B-CB0841640D4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55843" y="4547046"/>
            <a:ext cx="1553846" cy="1553846"/>
          </a:xfrm>
          <a:prstGeom prst="rect">
            <a:avLst/>
          </a:prstGeom>
        </p:spPr>
      </p:pic>
      <p:pic>
        <p:nvPicPr>
          <p:cNvPr id="27" name="图片 26">
            <a:extLst>
              <a:ext uri="{FF2B5EF4-FFF2-40B4-BE49-F238E27FC236}">
                <a16:creationId xmlns:a16="http://schemas.microsoft.com/office/drawing/2014/main" id="{A62A9760-8129-4D77-9F40-1DE5C2BCCC0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62253" y="4547046"/>
            <a:ext cx="1553846" cy="1553846"/>
          </a:xfrm>
          <a:prstGeom prst="rect">
            <a:avLst/>
          </a:prstGeom>
        </p:spPr>
      </p:pic>
      <p:pic>
        <p:nvPicPr>
          <p:cNvPr id="29" name="图片 28">
            <a:extLst>
              <a:ext uri="{FF2B5EF4-FFF2-40B4-BE49-F238E27FC236}">
                <a16:creationId xmlns:a16="http://schemas.microsoft.com/office/drawing/2014/main" id="{322FA190-D078-497A-B151-F4F3904C57E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368663" y="4547046"/>
            <a:ext cx="1553846" cy="1553846"/>
          </a:xfrm>
          <a:prstGeom prst="rect">
            <a:avLst/>
          </a:prstGeom>
        </p:spPr>
      </p:pic>
      <p:pic>
        <p:nvPicPr>
          <p:cNvPr id="31" name="图片 30">
            <a:extLst>
              <a:ext uri="{FF2B5EF4-FFF2-40B4-BE49-F238E27FC236}">
                <a16:creationId xmlns:a16="http://schemas.microsoft.com/office/drawing/2014/main" id="{55C9CA49-4DDE-49FD-8956-6D433554438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275073" y="4547046"/>
            <a:ext cx="1553846" cy="1553846"/>
          </a:xfrm>
          <a:prstGeom prst="rect">
            <a:avLst/>
          </a:prstGeom>
        </p:spPr>
      </p:pic>
      <p:pic>
        <p:nvPicPr>
          <p:cNvPr id="33" name="图片 32">
            <a:extLst>
              <a:ext uri="{FF2B5EF4-FFF2-40B4-BE49-F238E27FC236}">
                <a16:creationId xmlns:a16="http://schemas.microsoft.com/office/drawing/2014/main" id="{24D5E872-9DEA-45AF-B73B-A2D3CE55D5E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81483" y="4547046"/>
            <a:ext cx="1553846" cy="1553846"/>
          </a:xfrm>
          <a:prstGeom prst="rect">
            <a:avLst/>
          </a:prstGeom>
        </p:spPr>
      </p:pic>
      <p:graphicFrame>
        <p:nvGraphicFramePr>
          <p:cNvPr id="35" name="对象 34">
            <a:extLst>
              <a:ext uri="{FF2B5EF4-FFF2-40B4-BE49-F238E27FC236}">
                <a16:creationId xmlns:a16="http://schemas.microsoft.com/office/drawing/2014/main" id="{BE17ED16-5CBD-49C2-B3FC-F897B9723F17}"/>
              </a:ext>
            </a:extLst>
          </p:cNvPr>
          <p:cNvGraphicFramePr>
            <a:graphicFrameLocks noChangeAspect="1"/>
          </p:cNvGraphicFramePr>
          <p:nvPr>
            <p:extLst>
              <p:ext uri="{D42A27DB-BD31-4B8C-83A1-F6EECF244321}">
                <p14:modId xmlns:p14="http://schemas.microsoft.com/office/powerpoint/2010/main" val="1326770145"/>
              </p:ext>
            </p:extLst>
          </p:nvPr>
        </p:nvGraphicFramePr>
        <p:xfrm>
          <a:off x="2972649" y="935935"/>
          <a:ext cx="644034" cy="312259"/>
        </p:xfrm>
        <a:graphic>
          <a:graphicData uri="http://schemas.openxmlformats.org/presentationml/2006/ole">
            <mc:AlternateContent xmlns:mc="http://schemas.openxmlformats.org/markup-compatibility/2006">
              <mc:Choice xmlns:v="urn:schemas-microsoft-com:vml" Requires="v">
                <p:oleObj spid="_x0000_s8644" name="Equation" r:id="rId19" imgW="419040" imgH="203040" progId="Equation.DSMT4">
                  <p:embed/>
                </p:oleObj>
              </mc:Choice>
              <mc:Fallback>
                <p:oleObj name="Equation" r:id="rId19" imgW="419040" imgH="203040" progId="Equation.DSMT4">
                  <p:embed/>
                  <p:pic>
                    <p:nvPicPr>
                      <p:cNvPr id="0" name=""/>
                      <p:cNvPicPr/>
                      <p:nvPr/>
                    </p:nvPicPr>
                    <p:blipFill>
                      <a:blip r:embed="rId20"/>
                      <a:stretch>
                        <a:fillRect/>
                      </a:stretch>
                    </p:blipFill>
                    <p:spPr>
                      <a:xfrm>
                        <a:off x="2972649" y="935935"/>
                        <a:ext cx="644034" cy="312259"/>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5FA39916-1489-440F-9ADD-94935277FC3E}"/>
              </a:ext>
            </a:extLst>
          </p:cNvPr>
          <p:cNvGraphicFramePr>
            <a:graphicFrameLocks noChangeAspect="1"/>
          </p:cNvGraphicFramePr>
          <p:nvPr>
            <p:extLst>
              <p:ext uri="{D42A27DB-BD31-4B8C-83A1-F6EECF244321}">
                <p14:modId xmlns:p14="http://schemas.microsoft.com/office/powerpoint/2010/main" val="1171238897"/>
              </p:ext>
            </p:extLst>
          </p:nvPr>
        </p:nvGraphicFramePr>
        <p:xfrm>
          <a:off x="4927918" y="914400"/>
          <a:ext cx="681037" cy="312738"/>
        </p:xfrm>
        <a:graphic>
          <a:graphicData uri="http://schemas.openxmlformats.org/presentationml/2006/ole">
            <mc:AlternateContent xmlns:mc="http://schemas.openxmlformats.org/markup-compatibility/2006">
              <mc:Choice xmlns:v="urn:schemas-microsoft-com:vml" Requires="v">
                <p:oleObj spid="_x0000_s8645" name="Equation" r:id="rId21" imgW="444240" imgH="203040" progId="Equation.DSMT4">
                  <p:embed/>
                </p:oleObj>
              </mc:Choice>
              <mc:Fallback>
                <p:oleObj name="Equation" r:id="rId21" imgW="444240" imgH="203040" progId="Equation.DSMT4">
                  <p:embed/>
                  <p:pic>
                    <p:nvPicPr>
                      <p:cNvPr id="35" name="对象 34">
                        <a:extLst>
                          <a:ext uri="{FF2B5EF4-FFF2-40B4-BE49-F238E27FC236}">
                            <a16:creationId xmlns:a16="http://schemas.microsoft.com/office/drawing/2014/main" id="{BE17ED16-5CBD-49C2-B3FC-F897B9723F17}"/>
                          </a:ext>
                        </a:extLst>
                      </p:cNvPr>
                      <p:cNvPicPr/>
                      <p:nvPr/>
                    </p:nvPicPr>
                    <p:blipFill>
                      <a:blip r:embed="rId22"/>
                      <a:stretch>
                        <a:fillRect/>
                      </a:stretch>
                    </p:blipFill>
                    <p:spPr>
                      <a:xfrm>
                        <a:off x="4927918" y="914400"/>
                        <a:ext cx="681037" cy="312738"/>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2E524966-2F0C-45FC-9494-4A80AB59EC97}"/>
              </a:ext>
            </a:extLst>
          </p:cNvPr>
          <p:cNvGraphicFramePr>
            <a:graphicFrameLocks noChangeAspect="1"/>
          </p:cNvGraphicFramePr>
          <p:nvPr>
            <p:extLst>
              <p:ext uri="{D42A27DB-BD31-4B8C-83A1-F6EECF244321}">
                <p14:modId xmlns:p14="http://schemas.microsoft.com/office/powerpoint/2010/main" val="1434919782"/>
              </p:ext>
            </p:extLst>
          </p:nvPr>
        </p:nvGraphicFramePr>
        <p:xfrm>
          <a:off x="6775768" y="914400"/>
          <a:ext cx="779462" cy="312738"/>
        </p:xfrm>
        <a:graphic>
          <a:graphicData uri="http://schemas.openxmlformats.org/presentationml/2006/ole">
            <mc:AlternateContent xmlns:mc="http://schemas.openxmlformats.org/markup-compatibility/2006">
              <mc:Choice xmlns:v="urn:schemas-microsoft-com:vml" Requires="v">
                <p:oleObj spid="_x0000_s8646" name="Equation" r:id="rId23" imgW="507960" imgH="203040" progId="Equation.DSMT4">
                  <p:embed/>
                </p:oleObj>
              </mc:Choice>
              <mc:Fallback>
                <p:oleObj name="Equation" r:id="rId23" imgW="507960" imgH="203040" progId="Equation.DSMT4">
                  <p:embed/>
                  <p:pic>
                    <p:nvPicPr>
                      <p:cNvPr id="36" name="对象 35">
                        <a:extLst>
                          <a:ext uri="{FF2B5EF4-FFF2-40B4-BE49-F238E27FC236}">
                            <a16:creationId xmlns:a16="http://schemas.microsoft.com/office/drawing/2014/main" id="{5FA39916-1489-440F-9ADD-94935277FC3E}"/>
                          </a:ext>
                        </a:extLst>
                      </p:cNvPr>
                      <p:cNvPicPr/>
                      <p:nvPr/>
                    </p:nvPicPr>
                    <p:blipFill>
                      <a:blip r:embed="rId24"/>
                      <a:stretch>
                        <a:fillRect/>
                      </a:stretch>
                    </p:blipFill>
                    <p:spPr>
                      <a:xfrm>
                        <a:off x="6775768" y="914400"/>
                        <a:ext cx="779462" cy="312738"/>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D7309CAB-1F64-4373-ADBE-013CEB4C73A3}"/>
              </a:ext>
            </a:extLst>
          </p:cNvPr>
          <p:cNvGraphicFramePr>
            <a:graphicFrameLocks noChangeAspect="1"/>
          </p:cNvGraphicFramePr>
          <p:nvPr>
            <p:extLst>
              <p:ext uri="{D42A27DB-BD31-4B8C-83A1-F6EECF244321}">
                <p14:modId xmlns:p14="http://schemas.microsoft.com/office/powerpoint/2010/main" val="921727509"/>
              </p:ext>
            </p:extLst>
          </p:nvPr>
        </p:nvGraphicFramePr>
        <p:xfrm>
          <a:off x="8655368" y="914400"/>
          <a:ext cx="781050" cy="312738"/>
        </p:xfrm>
        <a:graphic>
          <a:graphicData uri="http://schemas.openxmlformats.org/presentationml/2006/ole">
            <mc:AlternateContent xmlns:mc="http://schemas.openxmlformats.org/markup-compatibility/2006">
              <mc:Choice xmlns:v="urn:schemas-microsoft-com:vml" Requires="v">
                <p:oleObj spid="_x0000_s8647" name="Equation" r:id="rId25" imgW="507960" imgH="203040" progId="Equation.DSMT4">
                  <p:embed/>
                </p:oleObj>
              </mc:Choice>
              <mc:Fallback>
                <p:oleObj name="Equation" r:id="rId25" imgW="507960" imgH="203040" progId="Equation.DSMT4">
                  <p:embed/>
                  <p:pic>
                    <p:nvPicPr>
                      <p:cNvPr id="37" name="对象 36">
                        <a:extLst>
                          <a:ext uri="{FF2B5EF4-FFF2-40B4-BE49-F238E27FC236}">
                            <a16:creationId xmlns:a16="http://schemas.microsoft.com/office/drawing/2014/main" id="{2E524966-2F0C-45FC-9494-4A80AB59EC97}"/>
                          </a:ext>
                        </a:extLst>
                      </p:cNvPr>
                      <p:cNvPicPr/>
                      <p:nvPr/>
                    </p:nvPicPr>
                    <p:blipFill>
                      <a:blip r:embed="rId26"/>
                      <a:stretch>
                        <a:fillRect/>
                      </a:stretch>
                    </p:blipFill>
                    <p:spPr>
                      <a:xfrm>
                        <a:off x="8655368" y="914400"/>
                        <a:ext cx="781050" cy="312738"/>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D54670AB-4AD5-41D1-BD87-C734BF479B2A}"/>
              </a:ext>
            </a:extLst>
          </p:cNvPr>
          <p:cNvGraphicFramePr>
            <a:graphicFrameLocks noChangeAspect="1"/>
          </p:cNvGraphicFramePr>
          <p:nvPr>
            <p:extLst>
              <p:ext uri="{D42A27DB-BD31-4B8C-83A1-F6EECF244321}">
                <p14:modId xmlns:p14="http://schemas.microsoft.com/office/powerpoint/2010/main" val="197399932"/>
              </p:ext>
            </p:extLst>
          </p:nvPr>
        </p:nvGraphicFramePr>
        <p:xfrm>
          <a:off x="10588943" y="908050"/>
          <a:ext cx="801687" cy="312738"/>
        </p:xfrm>
        <a:graphic>
          <a:graphicData uri="http://schemas.openxmlformats.org/presentationml/2006/ole">
            <mc:AlternateContent xmlns:mc="http://schemas.openxmlformats.org/markup-compatibility/2006">
              <mc:Choice xmlns:v="urn:schemas-microsoft-com:vml" Requires="v">
                <p:oleObj spid="_x0000_s8648" name="Equation" r:id="rId27" imgW="520560" imgH="203040" progId="Equation.DSMT4">
                  <p:embed/>
                </p:oleObj>
              </mc:Choice>
              <mc:Fallback>
                <p:oleObj name="Equation" r:id="rId27" imgW="520560" imgH="203040" progId="Equation.DSMT4">
                  <p:embed/>
                  <p:pic>
                    <p:nvPicPr>
                      <p:cNvPr id="38" name="对象 37">
                        <a:extLst>
                          <a:ext uri="{FF2B5EF4-FFF2-40B4-BE49-F238E27FC236}">
                            <a16:creationId xmlns:a16="http://schemas.microsoft.com/office/drawing/2014/main" id="{D7309CAB-1F64-4373-ADBE-013CEB4C73A3}"/>
                          </a:ext>
                        </a:extLst>
                      </p:cNvPr>
                      <p:cNvPicPr/>
                      <p:nvPr/>
                    </p:nvPicPr>
                    <p:blipFill>
                      <a:blip r:embed="rId28"/>
                      <a:stretch>
                        <a:fillRect/>
                      </a:stretch>
                    </p:blipFill>
                    <p:spPr>
                      <a:xfrm>
                        <a:off x="10588943" y="908050"/>
                        <a:ext cx="801687" cy="312738"/>
                      </a:xfrm>
                      <a:prstGeom prst="rect">
                        <a:avLst/>
                      </a:prstGeom>
                    </p:spPr>
                  </p:pic>
                </p:oleObj>
              </mc:Fallback>
            </mc:AlternateContent>
          </a:graphicData>
        </a:graphic>
      </p:graphicFrame>
      <p:sp>
        <p:nvSpPr>
          <p:cNvPr id="41" name="文本框 40">
            <a:extLst>
              <a:ext uri="{FF2B5EF4-FFF2-40B4-BE49-F238E27FC236}">
                <a16:creationId xmlns:a16="http://schemas.microsoft.com/office/drawing/2014/main" id="{7DF34A43-9636-4BED-840A-C44B867AD274}"/>
              </a:ext>
            </a:extLst>
          </p:cNvPr>
          <p:cNvSpPr txBox="1"/>
          <p:nvPr/>
        </p:nvSpPr>
        <p:spPr>
          <a:xfrm>
            <a:off x="0" y="6262667"/>
            <a:ext cx="12210307" cy="461665"/>
          </a:xfrm>
          <a:prstGeom prst="rect">
            <a:avLst/>
          </a:prstGeom>
          <a:noFill/>
        </p:spPr>
        <p:txBody>
          <a:bodyPr wrap="square">
            <a:spAutoFit/>
          </a:bodyPr>
          <a:lstStyle/>
          <a:p>
            <a:r>
              <a:rPr lang="en-US" altLang="zh-CN" sz="1200" b="0" i="0" dirty="0">
                <a:solidFill>
                  <a:schemeClr val="bg1">
                    <a:lumMod val="75000"/>
                  </a:schemeClr>
                </a:solidFill>
                <a:effectLst/>
                <a:latin typeface="HelveticaNeue Regular"/>
              </a:rPr>
              <a:t>Z. Zhang, R. Yang, X. Zhang, C. Li, Y. Huang and L. Yang, "Backdoor Federated Learning-Based </a:t>
            </a:r>
            <a:r>
              <a:rPr lang="en-US" altLang="zh-CN" sz="1200" b="0" i="0" dirty="0" err="1">
                <a:solidFill>
                  <a:schemeClr val="bg1">
                    <a:lumMod val="75000"/>
                  </a:schemeClr>
                </a:solidFill>
                <a:effectLst/>
                <a:latin typeface="HelveticaNeue Regular"/>
              </a:rPr>
              <a:t>mmWave</a:t>
            </a:r>
            <a:r>
              <a:rPr lang="en-US" altLang="zh-CN" sz="1200" b="0" i="0" dirty="0">
                <a:solidFill>
                  <a:schemeClr val="bg1">
                    <a:lumMod val="75000"/>
                  </a:schemeClr>
                </a:solidFill>
                <a:effectLst/>
                <a:latin typeface="HelveticaNeue Regular"/>
              </a:rPr>
              <a:t> Beam Selection," in </a:t>
            </a:r>
            <a:r>
              <a:rPr lang="en-US" altLang="zh-CN" sz="1200" b="0" i="1" dirty="0">
                <a:solidFill>
                  <a:schemeClr val="bg1">
                    <a:lumMod val="75000"/>
                  </a:schemeClr>
                </a:solidFill>
                <a:effectLst/>
                <a:latin typeface="HelveticaNeue Regular"/>
              </a:rPr>
              <a:t>IEEE Transactions on Communications</a:t>
            </a:r>
            <a:r>
              <a:rPr lang="en-US" altLang="zh-CN" sz="1200" b="0" i="0" dirty="0">
                <a:solidFill>
                  <a:schemeClr val="bg1">
                    <a:lumMod val="75000"/>
                  </a:schemeClr>
                </a:solidFill>
                <a:effectLst/>
                <a:latin typeface="HelveticaNeue Regular"/>
              </a:rPr>
              <a:t>, vol. 70, no. 10, pp. 6563-6578, Oct. 2022, </a:t>
            </a:r>
            <a:r>
              <a:rPr lang="en-US" altLang="zh-CN" sz="1200" b="0" i="0" dirty="0" err="1">
                <a:solidFill>
                  <a:schemeClr val="bg1">
                    <a:lumMod val="75000"/>
                  </a:schemeClr>
                </a:solidFill>
                <a:effectLst/>
                <a:latin typeface="HelveticaNeue Regular"/>
              </a:rPr>
              <a:t>doi</a:t>
            </a:r>
            <a:r>
              <a:rPr lang="en-US" altLang="zh-CN" sz="1200" b="0" i="0" dirty="0">
                <a:solidFill>
                  <a:schemeClr val="bg1">
                    <a:lumMod val="75000"/>
                  </a:schemeClr>
                </a:solidFill>
                <a:effectLst/>
                <a:latin typeface="HelveticaNeue Regular"/>
              </a:rPr>
              <a:t>: 10.1109/TCOMM.2022.3200111. </a:t>
            </a:r>
            <a:endParaRPr lang="zh-CN" altLang="en-US" sz="1200" dirty="0">
              <a:solidFill>
                <a:schemeClr val="bg1">
                  <a:lumMod val="75000"/>
                </a:schemeClr>
              </a:solidFill>
            </a:endParaRPr>
          </a:p>
        </p:txBody>
      </p:sp>
      <p:sp>
        <p:nvSpPr>
          <p:cNvPr id="42" name="文本框 41">
            <a:extLst>
              <a:ext uri="{FF2B5EF4-FFF2-40B4-BE49-F238E27FC236}">
                <a16:creationId xmlns:a16="http://schemas.microsoft.com/office/drawing/2014/main" id="{945A58B5-3923-4473-9618-9BB166170C7F}"/>
              </a:ext>
            </a:extLst>
          </p:cNvPr>
          <p:cNvSpPr txBox="1"/>
          <p:nvPr/>
        </p:nvSpPr>
        <p:spPr>
          <a:xfrm>
            <a:off x="41910" y="1941622"/>
            <a:ext cx="2418683" cy="369332"/>
          </a:xfrm>
          <a:prstGeom prst="rect">
            <a:avLst/>
          </a:prstGeom>
          <a:noFill/>
        </p:spPr>
        <p:txBody>
          <a:bodyPr wrap="square" rtlCol="0">
            <a:spAutoFit/>
          </a:bodyPr>
          <a:lstStyle/>
          <a:p>
            <a:r>
              <a:rPr lang="en-US" altLang="zh-CN" dirty="0"/>
              <a:t>Backdoor AWGN</a:t>
            </a:r>
            <a:endParaRPr lang="zh-CN" altLang="en-US" dirty="0"/>
          </a:p>
        </p:txBody>
      </p:sp>
      <p:sp>
        <p:nvSpPr>
          <p:cNvPr id="43" name="文本框 42">
            <a:extLst>
              <a:ext uri="{FF2B5EF4-FFF2-40B4-BE49-F238E27FC236}">
                <a16:creationId xmlns:a16="http://schemas.microsoft.com/office/drawing/2014/main" id="{6C1225F3-8D09-4B22-BCB3-98ADB682244C}"/>
              </a:ext>
            </a:extLst>
          </p:cNvPr>
          <p:cNvSpPr txBox="1"/>
          <p:nvPr/>
        </p:nvSpPr>
        <p:spPr>
          <a:xfrm>
            <a:off x="41910" y="3604697"/>
            <a:ext cx="2418683" cy="369332"/>
          </a:xfrm>
          <a:prstGeom prst="rect">
            <a:avLst/>
          </a:prstGeom>
          <a:noFill/>
        </p:spPr>
        <p:txBody>
          <a:bodyPr wrap="square" rtlCol="0">
            <a:spAutoFit/>
          </a:bodyPr>
          <a:lstStyle/>
          <a:p>
            <a:r>
              <a:rPr lang="en-US" altLang="zh-CN" dirty="0"/>
              <a:t>Backdoor Rayleigh</a:t>
            </a:r>
            <a:endParaRPr lang="zh-CN" altLang="en-US" dirty="0"/>
          </a:p>
        </p:txBody>
      </p:sp>
      <p:sp>
        <p:nvSpPr>
          <p:cNvPr id="44" name="文本框 43">
            <a:extLst>
              <a:ext uri="{FF2B5EF4-FFF2-40B4-BE49-F238E27FC236}">
                <a16:creationId xmlns:a16="http://schemas.microsoft.com/office/drawing/2014/main" id="{9D4D5628-328D-47E5-BB72-9AC45D0834AC}"/>
              </a:ext>
            </a:extLst>
          </p:cNvPr>
          <p:cNvSpPr txBox="1"/>
          <p:nvPr/>
        </p:nvSpPr>
        <p:spPr>
          <a:xfrm>
            <a:off x="420512" y="5165051"/>
            <a:ext cx="1661478" cy="369332"/>
          </a:xfrm>
          <a:prstGeom prst="rect">
            <a:avLst/>
          </a:prstGeom>
          <a:noFill/>
        </p:spPr>
        <p:txBody>
          <a:bodyPr wrap="square" rtlCol="0">
            <a:spAutoFit/>
          </a:bodyPr>
          <a:lstStyle/>
          <a:p>
            <a:r>
              <a:rPr lang="en-US" altLang="zh-CN" dirty="0"/>
              <a:t>Clean Model</a:t>
            </a:r>
            <a:endParaRPr lang="zh-CN" altLang="en-US" dirty="0"/>
          </a:p>
        </p:txBody>
      </p:sp>
    </p:spTree>
    <p:extLst>
      <p:ext uri="{BB962C8B-B14F-4D97-AF65-F5344CB8AC3E}">
        <p14:creationId xmlns:p14="http://schemas.microsoft.com/office/powerpoint/2010/main" val="159856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AA032CD-543E-1445-D177-7ADF4591D8AA}"/>
              </a:ext>
            </a:extLst>
          </p:cNvPr>
          <p:cNvSpPr>
            <a:spLocks noGrp="1"/>
          </p:cNvSpPr>
          <p:nvPr>
            <p:ph type="body" sz="quarter" idx="10"/>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03778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20926-FE9D-4266-A9EA-5FFD484F88CA}"/>
              </a:ext>
            </a:extLst>
          </p:cNvPr>
          <p:cNvSpPr>
            <a:spLocks noGrp="1"/>
          </p:cNvSpPr>
          <p:nvPr>
            <p:ph type="title"/>
          </p:nvPr>
        </p:nvSpPr>
        <p:spPr>
          <a:xfrm>
            <a:off x="1015054" y="136526"/>
            <a:ext cx="10110145" cy="790865"/>
          </a:xfrm>
        </p:spPr>
        <p:txBody>
          <a:bodyPr>
            <a:normAutofit/>
          </a:bodyPr>
          <a:lstStyle/>
          <a:p>
            <a:r>
              <a:rPr lang="en-US" altLang="zh-CN" dirty="0"/>
              <a:t>3.4 Explainable ML Based Detection Method</a:t>
            </a:r>
            <a:endParaRPr lang="zh-CN" altLang="en-US" dirty="0"/>
          </a:p>
        </p:txBody>
      </p:sp>
      <p:sp>
        <p:nvSpPr>
          <p:cNvPr id="3" name="灯片编号占位符 2">
            <a:extLst>
              <a:ext uri="{FF2B5EF4-FFF2-40B4-BE49-F238E27FC236}">
                <a16:creationId xmlns:a16="http://schemas.microsoft.com/office/drawing/2014/main" id="{69411872-35BB-4673-8971-76DD2B206E1A}"/>
              </a:ext>
            </a:extLst>
          </p:cNvPr>
          <p:cNvSpPr>
            <a:spLocks noGrp="1"/>
          </p:cNvSpPr>
          <p:nvPr>
            <p:ph type="sldNum" sz="quarter" idx="12"/>
          </p:nvPr>
        </p:nvSpPr>
        <p:spPr/>
        <p:txBody>
          <a:bodyPr/>
          <a:lstStyle/>
          <a:p>
            <a:fld id="{2515AB8F-1C56-49E9-90C8-78D22B0C1B97}" type="slidenum">
              <a:rPr lang="zh-CN" altLang="en-US" smtClean="0"/>
              <a:t>17</a:t>
            </a:fld>
            <a:endParaRPr lang="zh-CN" altLang="en-US" dirty="0"/>
          </a:p>
        </p:txBody>
      </p:sp>
      <p:pic>
        <p:nvPicPr>
          <p:cNvPr id="5" name="图片 4">
            <a:extLst>
              <a:ext uri="{FF2B5EF4-FFF2-40B4-BE49-F238E27FC236}">
                <a16:creationId xmlns:a16="http://schemas.microsoft.com/office/drawing/2014/main" id="{271D05F8-B5D9-44B1-B94A-E97854B1FB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00792"/>
            <a:ext cx="1157092" cy="1157092"/>
          </a:xfrm>
          <a:prstGeom prst="rect">
            <a:avLst/>
          </a:prstGeom>
        </p:spPr>
      </p:pic>
      <p:pic>
        <p:nvPicPr>
          <p:cNvPr id="7" name="图片 6">
            <a:extLst>
              <a:ext uri="{FF2B5EF4-FFF2-40B4-BE49-F238E27FC236}">
                <a16:creationId xmlns:a16="http://schemas.microsoft.com/office/drawing/2014/main" id="{69024B23-1018-4A14-8BF1-C7226A993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415" y="1200792"/>
            <a:ext cx="1157092" cy="1157092"/>
          </a:xfrm>
          <a:prstGeom prst="rect">
            <a:avLst/>
          </a:prstGeom>
        </p:spPr>
      </p:pic>
      <p:pic>
        <p:nvPicPr>
          <p:cNvPr id="9" name="图片 8">
            <a:extLst>
              <a:ext uri="{FF2B5EF4-FFF2-40B4-BE49-F238E27FC236}">
                <a16:creationId xmlns:a16="http://schemas.microsoft.com/office/drawing/2014/main" id="{065F8D2D-D6A7-4B8C-97F0-0B447A636D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2830" y="1200792"/>
            <a:ext cx="1157092" cy="1157092"/>
          </a:xfrm>
          <a:prstGeom prst="rect">
            <a:avLst/>
          </a:prstGeom>
        </p:spPr>
      </p:pic>
      <p:pic>
        <p:nvPicPr>
          <p:cNvPr id="11" name="图片 10">
            <a:extLst>
              <a:ext uri="{FF2B5EF4-FFF2-40B4-BE49-F238E27FC236}">
                <a16:creationId xmlns:a16="http://schemas.microsoft.com/office/drawing/2014/main" id="{31B7EED7-1BF6-4CA1-B307-37FDB494B0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9245" y="1200792"/>
            <a:ext cx="1157092" cy="1157092"/>
          </a:xfrm>
          <a:prstGeom prst="rect">
            <a:avLst/>
          </a:prstGeom>
        </p:spPr>
      </p:pic>
      <p:pic>
        <p:nvPicPr>
          <p:cNvPr id="13" name="图片 12">
            <a:extLst>
              <a:ext uri="{FF2B5EF4-FFF2-40B4-BE49-F238E27FC236}">
                <a16:creationId xmlns:a16="http://schemas.microsoft.com/office/drawing/2014/main" id="{8CB02AB6-0A2B-4B10-A943-9668A53A8F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5665" y="1200792"/>
            <a:ext cx="1157092" cy="1157092"/>
          </a:xfrm>
          <a:prstGeom prst="rect">
            <a:avLst/>
          </a:prstGeom>
        </p:spPr>
      </p:pic>
      <p:pic>
        <p:nvPicPr>
          <p:cNvPr id="15" name="图片 14">
            <a:extLst>
              <a:ext uri="{FF2B5EF4-FFF2-40B4-BE49-F238E27FC236}">
                <a16:creationId xmlns:a16="http://schemas.microsoft.com/office/drawing/2014/main" id="{C03FFE05-4A9E-431B-8CBB-35B93E730F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82075" y="1200792"/>
            <a:ext cx="1157092" cy="1157092"/>
          </a:xfrm>
          <a:prstGeom prst="rect">
            <a:avLst/>
          </a:prstGeom>
        </p:spPr>
      </p:pic>
      <p:pic>
        <p:nvPicPr>
          <p:cNvPr id="17" name="图片 16">
            <a:extLst>
              <a:ext uri="{FF2B5EF4-FFF2-40B4-BE49-F238E27FC236}">
                <a16:creationId xmlns:a16="http://schemas.microsoft.com/office/drawing/2014/main" id="{2A7CA5FA-3DB3-467A-A45A-BE0C46CA36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8490" y="1200792"/>
            <a:ext cx="1157092" cy="1157092"/>
          </a:xfrm>
          <a:prstGeom prst="rect">
            <a:avLst/>
          </a:prstGeom>
        </p:spPr>
      </p:pic>
      <p:pic>
        <p:nvPicPr>
          <p:cNvPr id="19" name="图片 18">
            <a:extLst>
              <a:ext uri="{FF2B5EF4-FFF2-40B4-BE49-F238E27FC236}">
                <a16:creationId xmlns:a16="http://schemas.microsoft.com/office/drawing/2014/main" id="{3FAA5BED-FC71-406B-9124-6AD9AC600D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34908" y="1200792"/>
            <a:ext cx="1157092" cy="1157092"/>
          </a:xfrm>
          <a:prstGeom prst="rect">
            <a:avLst/>
          </a:prstGeom>
        </p:spPr>
      </p:pic>
      <p:pic>
        <p:nvPicPr>
          <p:cNvPr id="21" name="图片 20">
            <a:extLst>
              <a:ext uri="{FF2B5EF4-FFF2-40B4-BE49-F238E27FC236}">
                <a16:creationId xmlns:a16="http://schemas.microsoft.com/office/drawing/2014/main" id="{42126985-B188-4CCD-B51E-6D1D5AB713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65399" y="3608712"/>
            <a:ext cx="1157092" cy="1157092"/>
          </a:xfrm>
          <a:prstGeom prst="rect">
            <a:avLst/>
          </a:prstGeom>
        </p:spPr>
      </p:pic>
      <p:pic>
        <p:nvPicPr>
          <p:cNvPr id="23" name="图片 22">
            <a:extLst>
              <a:ext uri="{FF2B5EF4-FFF2-40B4-BE49-F238E27FC236}">
                <a16:creationId xmlns:a16="http://schemas.microsoft.com/office/drawing/2014/main" id="{0FBF6B97-74F9-41FF-85EB-EFB305F2779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4702" y="3608712"/>
            <a:ext cx="1157092" cy="1157092"/>
          </a:xfrm>
          <a:prstGeom prst="rect">
            <a:avLst/>
          </a:prstGeom>
        </p:spPr>
      </p:pic>
      <p:pic>
        <p:nvPicPr>
          <p:cNvPr id="25" name="图片 24">
            <a:extLst>
              <a:ext uri="{FF2B5EF4-FFF2-40B4-BE49-F238E27FC236}">
                <a16:creationId xmlns:a16="http://schemas.microsoft.com/office/drawing/2014/main" id="{77155D75-CE92-44C9-BA82-13B92BF89A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4680" y="3608712"/>
            <a:ext cx="1157092" cy="1157092"/>
          </a:xfrm>
          <a:prstGeom prst="rect">
            <a:avLst/>
          </a:prstGeom>
        </p:spPr>
      </p:pic>
      <p:pic>
        <p:nvPicPr>
          <p:cNvPr id="27" name="图片 26">
            <a:extLst>
              <a:ext uri="{FF2B5EF4-FFF2-40B4-BE49-F238E27FC236}">
                <a16:creationId xmlns:a16="http://schemas.microsoft.com/office/drawing/2014/main" id="{5A072A0E-E5A4-428D-885A-70F17D5F59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56836" y="3608712"/>
            <a:ext cx="1157092" cy="1157092"/>
          </a:xfrm>
          <a:prstGeom prst="rect">
            <a:avLst/>
          </a:prstGeom>
        </p:spPr>
      </p:pic>
      <p:pic>
        <p:nvPicPr>
          <p:cNvPr id="29" name="图片 28">
            <a:extLst>
              <a:ext uri="{FF2B5EF4-FFF2-40B4-BE49-F238E27FC236}">
                <a16:creationId xmlns:a16="http://schemas.microsoft.com/office/drawing/2014/main" id="{EDC398A9-35B4-466B-898A-C8946D1022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54991" y="3608712"/>
            <a:ext cx="1157092" cy="1157092"/>
          </a:xfrm>
          <a:prstGeom prst="rect">
            <a:avLst/>
          </a:prstGeom>
        </p:spPr>
      </p:pic>
      <p:pic>
        <p:nvPicPr>
          <p:cNvPr id="31" name="图片 30">
            <a:extLst>
              <a:ext uri="{FF2B5EF4-FFF2-40B4-BE49-F238E27FC236}">
                <a16:creationId xmlns:a16="http://schemas.microsoft.com/office/drawing/2014/main" id="{F448373A-E913-4609-B0C2-AED43BD6FD5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60342" y="3608712"/>
            <a:ext cx="1157092" cy="1157092"/>
          </a:xfrm>
          <a:prstGeom prst="rect">
            <a:avLst/>
          </a:prstGeom>
        </p:spPr>
      </p:pic>
      <p:pic>
        <p:nvPicPr>
          <p:cNvPr id="33" name="图片 32">
            <a:extLst>
              <a:ext uri="{FF2B5EF4-FFF2-40B4-BE49-F238E27FC236}">
                <a16:creationId xmlns:a16="http://schemas.microsoft.com/office/drawing/2014/main" id="{6541C038-6D32-4457-9432-F158C35B615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85298" y="3608712"/>
            <a:ext cx="1157092" cy="1157092"/>
          </a:xfrm>
          <a:prstGeom prst="rect">
            <a:avLst/>
          </a:prstGeom>
        </p:spPr>
      </p:pic>
      <p:pic>
        <p:nvPicPr>
          <p:cNvPr id="35" name="图片 34">
            <a:extLst>
              <a:ext uri="{FF2B5EF4-FFF2-40B4-BE49-F238E27FC236}">
                <a16:creationId xmlns:a16="http://schemas.microsoft.com/office/drawing/2014/main" id="{46320D38-30DB-4989-A6D9-DD0368742A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10238" y="3608712"/>
            <a:ext cx="1157092" cy="1157092"/>
          </a:xfrm>
          <a:prstGeom prst="rect">
            <a:avLst/>
          </a:prstGeom>
        </p:spPr>
      </p:pic>
      <p:pic>
        <p:nvPicPr>
          <p:cNvPr id="37" name="图片 36">
            <a:extLst>
              <a:ext uri="{FF2B5EF4-FFF2-40B4-BE49-F238E27FC236}">
                <a16:creationId xmlns:a16="http://schemas.microsoft.com/office/drawing/2014/main" id="{654716B6-659B-434C-B603-4E85AB555BF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1670" y="3608712"/>
            <a:ext cx="1157092" cy="1157092"/>
          </a:xfrm>
          <a:prstGeom prst="rect">
            <a:avLst/>
          </a:prstGeom>
        </p:spPr>
      </p:pic>
      <p:pic>
        <p:nvPicPr>
          <p:cNvPr id="39" name="图片 38">
            <a:extLst>
              <a:ext uri="{FF2B5EF4-FFF2-40B4-BE49-F238E27FC236}">
                <a16:creationId xmlns:a16="http://schemas.microsoft.com/office/drawing/2014/main" id="{D13089B9-72D4-491D-82B7-30FF5A6B361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53110" y="3608712"/>
            <a:ext cx="1157092" cy="1157092"/>
          </a:xfrm>
          <a:prstGeom prst="rect">
            <a:avLst/>
          </a:prstGeom>
        </p:spPr>
      </p:pic>
      <p:pic>
        <p:nvPicPr>
          <p:cNvPr id="41" name="图片 40">
            <a:extLst>
              <a:ext uri="{FF2B5EF4-FFF2-40B4-BE49-F238E27FC236}">
                <a16:creationId xmlns:a16="http://schemas.microsoft.com/office/drawing/2014/main" id="{EE556107-6707-4D5D-8C39-A32F82C2006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72239" y="3608712"/>
            <a:ext cx="1157092" cy="1157092"/>
          </a:xfrm>
          <a:prstGeom prst="rect">
            <a:avLst/>
          </a:prstGeom>
        </p:spPr>
      </p:pic>
      <p:pic>
        <p:nvPicPr>
          <p:cNvPr id="43" name="图片 42">
            <a:extLst>
              <a:ext uri="{FF2B5EF4-FFF2-40B4-BE49-F238E27FC236}">
                <a16:creationId xmlns:a16="http://schemas.microsoft.com/office/drawing/2014/main" id="{134C57DA-9E48-4A01-9755-9A1175E8C43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988770" y="3608712"/>
            <a:ext cx="1157092" cy="1157092"/>
          </a:xfrm>
          <a:prstGeom prst="rect">
            <a:avLst/>
          </a:prstGeom>
        </p:spPr>
      </p:pic>
      <p:pic>
        <p:nvPicPr>
          <p:cNvPr id="45" name="图片 44">
            <a:extLst>
              <a:ext uri="{FF2B5EF4-FFF2-40B4-BE49-F238E27FC236}">
                <a16:creationId xmlns:a16="http://schemas.microsoft.com/office/drawing/2014/main" id="{4D7EEDD1-1466-41CC-9C94-5D3EE45D56A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56600" y="3608712"/>
            <a:ext cx="1157092" cy="1157092"/>
          </a:xfrm>
          <a:prstGeom prst="rect">
            <a:avLst/>
          </a:prstGeom>
        </p:spPr>
      </p:pic>
      <p:pic>
        <p:nvPicPr>
          <p:cNvPr id="47" name="图片 46">
            <a:extLst>
              <a:ext uri="{FF2B5EF4-FFF2-40B4-BE49-F238E27FC236}">
                <a16:creationId xmlns:a16="http://schemas.microsoft.com/office/drawing/2014/main" id="{35583183-AA9F-46AA-9696-1108E65678E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24430" y="3608712"/>
            <a:ext cx="1157092" cy="1157092"/>
          </a:xfrm>
          <a:prstGeom prst="rect">
            <a:avLst/>
          </a:prstGeom>
        </p:spPr>
      </p:pic>
      <p:pic>
        <p:nvPicPr>
          <p:cNvPr id="49" name="图片 48">
            <a:extLst>
              <a:ext uri="{FF2B5EF4-FFF2-40B4-BE49-F238E27FC236}">
                <a16:creationId xmlns:a16="http://schemas.microsoft.com/office/drawing/2014/main" id="{ACA2789A-6DE9-4935-84F0-436AE264F33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92260" y="3608712"/>
            <a:ext cx="1157092" cy="1157092"/>
          </a:xfrm>
          <a:prstGeom prst="rect">
            <a:avLst/>
          </a:prstGeom>
        </p:spPr>
      </p:pic>
      <p:pic>
        <p:nvPicPr>
          <p:cNvPr id="51" name="图片 50">
            <a:extLst>
              <a:ext uri="{FF2B5EF4-FFF2-40B4-BE49-F238E27FC236}">
                <a16:creationId xmlns:a16="http://schemas.microsoft.com/office/drawing/2014/main" id="{4E86CF59-0739-429E-A5FA-A8B518E1D14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460090" y="3608712"/>
            <a:ext cx="1157092" cy="1157092"/>
          </a:xfrm>
          <a:prstGeom prst="rect">
            <a:avLst/>
          </a:prstGeom>
        </p:spPr>
      </p:pic>
      <p:pic>
        <p:nvPicPr>
          <p:cNvPr id="53" name="图片 52">
            <a:extLst>
              <a:ext uri="{FF2B5EF4-FFF2-40B4-BE49-F238E27FC236}">
                <a16:creationId xmlns:a16="http://schemas.microsoft.com/office/drawing/2014/main" id="{5185E60D-B3DD-4A4E-9EA7-A532C90ECF7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827920" y="3608712"/>
            <a:ext cx="1157092" cy="1157092"/>
          </a:xfrm>
          <a:prstGeom prst="rect">
            <a:avLst/>
          </a:prstGeom>
        </p:spPr>
      </p:pic>
      <p:pic>
        <p:nvPicPr>
          <p:cNvPr id="55" name="图片 54">
            <a:extLst>
              <a:ext uri="{FF2B5EF4-FFF2-40B4-BE49-F238E27FC236}">
                <a16:creationId xmlns:a16="http://schemas.microsoft.com/office/drawing/2014/main" id="{1A7B3099-5A6F-4AEE-A99B-989ED0942EFC}"/>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195750" y="3608712"/>
            <a:ext cx="1157092" cy="1157092"/>
          </a:xfrm>
          <a:prstGeom prst="rect">
            <a:avLst/>
          </a:prstGeom>
        </p:spPr>
      </p:pic>
      <p:pic>
        <p:nvPicPr>
          <p:cNvPr id="57" name="图片 56">
            <a:extLst>
              <a:ext uri="{FF2B5EF4-FFF2-40B4-BE49-F238E27FC236}">
                <a16:creationId xmlns:a16="http://schemas.microsoft.com/office/drawing/2014/main" id="{A5EBE334-3C98-4240-855B-AD7AB5B5BED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563580" y="3608712"/>
            <a:ext cx="1157092" cy="1157092"/>
          </a:xfrm>
          <a:prstGeom prst="rect">
            <a:avLst/>
          </a:prstGeom>
        </p:spPr>
      </p:pic>
      <p:pic>
        <p:nvPicPr>
          <p:cNvPr id="59" name="图片 58">
            <a:extLst>
              <a:ext uri="{FF2B5EF4-FFF2-40B4-BE49-F238E27FC236}">
                <a16:creationId xmlns:a16="http://schemas.microsoft.com/office/drawing/2014/main" id="{94743D15-C616-4362-8D67-E5005D289E0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31410" y="3608712"/>
            <a:ext cx="1157092" cy="1157092"/>
          </a:xfrm>
          <a:prstGeom prst="rect">
            <a:avLst/>
          </a:prstGeom>
        </p:spPr>
      </p:pic>
      <p:pic>
        <p:nvPicPr>
          <p:cNvPr id="61" name="图片 60">
            <a:extLst>
              <a:ext uri="{FF2B5EF4-FFF2-40B4-BE49-F238E27FC236}">
                <a16:creationId xmlns:a16="http://schemas.microsoft.com/office/drawing/2014/main" id="{3D265A35-1925-4D96-B1CF-5E995F363DB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299240" y="3608712"/>
            <a:ext cx="1157092" cy="1157092"/>
          </a:xfrm>
          <a:prstGeom prst="rect">
            <a:avLst/>
          </a:prstGeom>
        </p:spPr>
      </p:pic>
      <p:pic>
        <p:nvPicPr>
          <p:cNvPr id="63" name="图片 62">
            <a:extLst>
              <a:ext uri="{FF2B5EF4-FFF2-40B4-BE49-F238E27FC236}">
                <a16:creationId xmlns:a16="http://schemas.microsoft.com/office/drawing/2014/main" id="{EA1D8B12-96EF-4A57-9E06-B174E5ACAB20}"/>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667070" y="3608712"/>
            <a:ext cx="1157092" cy="1157092"/>
          </a:xfrm>
          <a:prstGeom prst="rect">
            <a:avLst/>
          </a:prstGeom>
        </p:spPr>
      </p:pic>
      <p:pic>
        <p:nvPicPr>
          <p:cNvPr id="65" name="图片 64">
            <a:extLst>
              <a:ext uri="{FF2B5EF4-FFF2-40B4-BE49-F238E27FC236}">
                <a16:creationId xmlns:a16="http://schemas.microsoft.com/office/drawing/2014/main" id="{910D2F5D-2E99-43C4-AFE6-65CC9C272F0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034908" y="3608712"/>
            <a:ext cx="1157092" cy="1157092"/>
          </a:xfrm>
          <a:prstGeom prst="rect">
            <a:avLst/>
          </a:prstGeom>
        </p:spPr>
      </p:pic>
    </p:spTree>
    <p:extLst>
      <p:ext uri="{BB962C8B-B14F-4D97-AF65-F5344CB8AC3E}">
        <p14:creationId xmlns:p14="http://schemas.microsoft.com/office/powerpoint/2010/main" val="1671111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895845A-DB43-B28F-C481-12C217028EFF}"/>
              </a:ext>
            </a:extLst>
          </p:cNvPr>
          <p:cNvSpPr txBox="1"/>
          <p:nvPr/>
        </p:nvSpPr>
        <p:spPr>
          <a:xfrm>
            <a:off x="5182929" y="419868"/>
            <a:ext cx="1826141" cy="584775"/>
          </a:xfrm>
          <a:prstGeom prst="rect">
            <a:avLst/>
          </a:prstGeom>
          <a:noFill/>
        </p:spPr>
        <p:txBody>
          <a:bodyPr wrap="none" rtlCol="0">
            <a:spAutoFit/>
          </a:bodyPr>
          <a:lstStyle/>
          <a:p>
            <a:pPr>
              <a:spcBef>
                <a:spcPct val="0"/>
              </a:spcBef>
            </a:pPr>
            <a:r>
              <a:rPr lang="zh-CN" altLang="en-US" sz="3200" b="1" dirty="0">
                <a:solidFill>
                  <a:schemeClr val="accent1"/>
                </a:solidFill>
                <a:latin typeface="微软雅黑" panose="020B0503020204020204" pitchFamily="34" charset="-122"/>
                <a:ea typeface="微软雅黑" panose="020B0503020204020204" pitchFamily="34" charset="-122"/>
                <a:cs typeface="+mj-cs"/>
              </a:rPr>
              <a:t>汇报要点</a:t>
            </a:r>
          </a:p>
        </p:txBody>
      </p:sp>
      <p:sp>
        <p:nvSpPr>
          <p:cNvPr id="6" name="矩形: 圆角 5">
            <a:extLst>
              <a:ext uri="{FF2B5EF4-FFF2-40B4-BE49-F238E27FC236}">
                <a16:creationId xmlns:a16="http://schemas.microsoft.com/office/drawing/2014/main" id="{A520F254-92CB-D862-2274-27E2E52DA11F}"/>
              </a:ext>
            </a:extLst>
          </p:cNvPr>
          <p:cNvSpPr/>
          <p:nvPr/>
        </p:nvSpPr>
        <p:spPr>
          <a:xfrm>
            <a:off x="2229492" y="1417834"/>
            <a:ext cx="7561780" cy="5020298"/>
          </a:xfrm>
          <a:prstGeom prst="round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sp>
        <p:nvSpPr>
          <p:cNvPr id="8" name="文本框 7">
            <a:extLst>
              <a:ext uri="{FF2B5EF4-FFF2-40B4-BE49-F238E27FC236}">
                <a16:creationId xmlns:a16="http://schemas.microsoft.com/office/drawing/2014/main" id="{0DFFE7E5-B02D-0347-D855-2EBC298AE9F2}"/>
              </a:ext>
            </a:extLst>
          </p:cNvPr>
          <p:cNvSpPr txBox="1"/>
          <p:nvPr/>
        </p:nvSpPr>
        <p:spPr>
          <a:xfrm>
            <a:off x="2400728" y="1593970"/>
            <a:ext cx="2169248" cy="369332"/>
          </a:xfrm>
          <a:prstGeom prst="rect">
            <a:avLst/>
          </a:prstGeom>
          <a:noFill/>
        </p:spPr>
        <p:txBody>
          <a:bodyPr wrap="none" rtlCol="0">
            <a:spAutoFit/>
          </a:bodyPr>
          <a:lstStyle/>
          <a:p>
            <a:r>
              <a:rPr lang="en-US" altLang="zh-CN" dirty="0">
                <a:solidFill>
                  <a:schemeClr val="accent6">
                    <a:lumMod val="75000"/>
                  </a:schemeClr>
                </a:solidFill>
              </a:rPr>
              <a:t>1.INTORDUCTION</a:t>
            </a:r>
            <a:endParaRPr lang="zh-CN" altLang="en-US" dirty="0">
              <a:solidFill>
                <a:schemeClr val="accent6">
                  <a:lumMod val="75000"/>
                </a:schemeClr>
              </a:solidFill>
            </a:endParaRPr>
          </a:p>
        </p:txBody>
      </p:sp>
      <p:sp>
        <p:nvSpPr>
          <p:cNvPr id="11" name="文本框 10">
            <a:extLst>
              <a:ext uri="{FF2B5EF4-FFF2-40B4-BE49-F238E27FC236}">
                <a16:creationId xmlns:a16="http://schemas.microsoft.com/office/drawing/2014/main" id="{344A1D38-E9DD-3D06-2045-A74DE4405F0D}"/>
              </a:ext>
            </a:extLst>
          </p:cNvPr>
          <p:cNvSpPr txBox="1"/>
          <p:nvPr/>
        </p:nvSpPr>
        <p:spPr>
          <a:xfrm>
            <a:off x="2327964" y="3326077"/>
            <a:ext cx="5229380" cy="369332"/>
          </a:xfrm>
          <a:prstGeom prst="rect">
            <a:avLst/>
          </a:prstGeom>
          <a:noFill/>
        </p:spPr>
        <p:txBody>
          <a:bodyPr wrap="none" rtlCol="0">
            <a:spAutoFit/>
          </a:bodyPr>
          <a:lstStyle/>
          <a:p>
            <a:r>
              <a:rPr lang="en-US" altLang="zh-CN" dirty="0">
                <a:solidFill>
                  <a:schemeClr val="accent6">
                    <a:lumMod val="75000"/>
                  </a:schemeClr>
                </a:solidFill>
              </a:rPr>
              <a:t>3. CHANNEL-TRIGGERED BACKDOOR ATTACK</a:t>
            </a:r>
            <a:endParaRPr lang="zh-CN" altLang="en-US" dirty="0">
              <a:solidFill>
                <a:schemeClr val="accent6">
                  <a:lumMod val="75000"/>
                </a:schemeClr>
              </a:solidFill>
            </a:endParaRPr>
          </a:p>
        </p:txBody>
      </p:sp>
      <p:sp>
        <p:nvSpPr>
          <p:cNvPr id="15" name="文本框 14">
            <a:extLst>
              <a:ext uri="{FF2B5EF4-FFF2-40B4-BE49-F238E27FC236}">
                <a16:creationId xmlns:a16="http://schemas.microsoft.com/office/drawing/2014/main" id="{ECA4575D-B48D-514B-A5E7-D901849715FC}"/>
              </a:ext>
            </a:extLst>
          </p:cNvPr>
          <p:cNvSpPr txBox="1"/>
          <p:nvPr/>
        </p:nvSpPr>
        <p:spPr>
          <a:xfrm>
            <a:off x="2400728" y="2420431"/>
            <a:ext cx="2236446" cy="369332"/>
          </a:xfrm>
          <a:prstGeom prst="rect">
            <a:avLst/>
          </a:prstGeom>
          <a:noFill/>
        </p:spPr>
        <p:txBody>
          <a:bodyPr wrap="none" rtlCol="0">
            <a:spAutoFit/>
          </a:bodyPr>
          <a:lstStyle/>
          <a:p>
            <a:r>
              <a:rPr lang="en-US" altLang="zh-CN" dirty="0">
                <a:solidFill>
                  <a:schemeClr val="accent6">
                    <a:lumMod val="75000"/>
                  </a:schemeClr>
                </a:solidFill>
              </a:rPr>
              <a:t>2. SYSTEM MODEL</a:t>
            </a:r>
            <a:endParaRPr lang="zh-CN" altLang="en-US" dirty="0">
              <a:solidFill>
                <a:schemeClr val="accent6">
                  <a:lumMod val="75000"/>
                </a:schemeClr>
              </a:solidFill>
            </a:endParaRPr>
          </a:p>
        </p:txBody>
      </p:sp>
      <p:cxnSp>
        <p:nvCxnSpPr>
          <p:cNvPr id="22" name="直接连接符 21">
            <a:extLst>
              <a:ext uri="{FF2B5EF4-FFF2-40B4-BE49-F238E27FC236}">
                <a16:creationId xmlns:a16="http://schemas.microsoft.com/office/drawing/2014/main" id="{150C2E37-7A45-3B71-5A1A-505BCFFEC5F5}"/>
              </a:ext>
            </a:extLst>
          </p:cNvPr>
          <p:cNvCxnSpPr/>
          <p:nvPr/>
        </p:nvCxnSpPr>
        <p:spPr>
          <a:xfrm>
            <a:off x="2229492" y="2370162"/>
            <a:ext cx="7561780" cy="50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768C0D-5136-121F-99D8-4B61CA80CD5E}"/>
              </a:ext>
            </a:extLst>
          </p:cNvPr>
          <p:cNvCxnSpPr/>
          <p:nvPr/>
        </p:nvCxnSpPr>
        <p:spPr>
          <a:xfrm>
            <a:off x="2229492" y="3192145"/>
            <a:ext cx="756178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80B29AC-31AB-EAB3-A908-0EE52620FAAA}"/>
              </a:ext>
            </a:extLst>
          </p:cNvPr>
          <p:cNvCxnSpPr/>
          <p:nvPr/>
        </p:nvCxnSpPr>
        <p:spPr>
          <a:xfrm>
            <a:off x="2229492" y="4564132"/>
            <a:ext cx="75617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756474E-5EC0-CFCE-578F-D19FB6515742}"/>
              </a:ext>
            </a:extLst>
          </p:cNvPr>
          <p:cNvSpPr txBox="1"/>
          <p:nvPr/>
        </p:nvSpPr>
        <p:spPr>
          <a:xfrm>
            <a:off x="2327964" y="4535674"/>
            <a:ext cx="3294748" cy="369332"/>
          </a:xfrm>
          <a:prstGeom prst="rect">
            <a:avLst/>
          </a:prstGeom>
          <a:noFill/>
        </p:spPr>
        <p:txBody>
          <a:bodyPr wrap="none" rtlCol="0">
            <a:spAutoFit/>
          </a:bodyPr>
          <a:lstStyle/>
          <a:p>
            <a:r>
              <a:rPr lang="en-US" altLang="zh-CN" dirty="0">
                <a:solidFill>
                  <a:schemeClr val="accent6">
                    <a:lumMod val="75000"/>
                  </a:schemeClr>
                </a:solidFill>
              </a:rPr>
              <a:t>4. EXPERIMENTAL ANALYSIS</a:t>
            </a:r>
            <a:endParaRPr lang="zh-CN" altLang="en-US" dirty="0">
              <a:solidFill>
                <a:schemeClr val="accent6">
                  <a:lumMod val="75000"/>
                </a:schemeClr>
              </a:solidFill>
            </a:endParaRPr>
          </a:p>
        </p:txBody>
      </p:sp>
      <p:grpSp>
        <p:nvGrpSpPr>
          <p:cNvPr id="38" name="组合 37">
            <a:extLst>
              <a:ext uri="{FF2B5EF4-FFF2-40B4-BE49-F238E27FC236}">
                <a16:creationId xmlns:a16="http://schemas.microsoft.com/office/drawing/2014/main" id="{101F392E-E03E-BB4A-97E7-2B5DC2C62DCB}"/>
              </a:ext>
            </a:extLst>
          </p:cNvPr>
          <p:cNvGrpSpPr/>
          <p:nvPr/>
        </p:nvGrpSpPr>
        <p:grpSpPr>
          <a:xfrm>
            <a:off x="2459638" y="1987667"/>
            <a:ext cx="2017300" cy="338554"/>
            <a:chOff x="2459638" y="2000884"/>
            <a:chExt cx="2017300" cy="338554"/>
          </a:xfrm>
        </p:grpSpPr>
        <p:sp>
          <p:nvSpPr>
            <p:cNvPr id="9" name="文本框 8">
              <a:extLst>
                <a:ext uri="{FF2B5EF4-FFF2-40B4-BE49-F238E27FC236}">
                  <a16:creationId xmlns:a16="http://schemas.microsoft.com/office/drawing/2014/main" id="{5D505CEE-6995-65B1-1B55-E4CA797A0CD7}"/>
                </a:ext>
              </a:extLst>
            </p:cNvPr>
            <p:cNvSpPr txBox="1"/>
            <p:nvPr/>
          </p:nvSpPr>
          <p:spPr>
            <a:xfrm>
              <a:off x="2565837" y="2000884"/>
              <a:ext cx="1911101" cy="338554"/>
            </a:xfrm>
            <a:prstGeom prst="rect">
              <a:avLst/>
            </a:prstGeom>
            <a:noFill/>
          </p:spPr>
          <p:txBody>
            <a:bodyPr wrap="none" rtlCol="0">
              <a:spAutoFit/>
            </a:bodyPr>
            <a:lstStyle/>
            <a:p>
              <a:r>
                <a:rPr lang="en-US" altLang="zh-CN" sz="1600" dirty="0">
                  <a:latin typeface="+mn-ea"/>
                </a:rPr>
                <a:t>1.1</a:t>
              </a:r>
              <a:r>
                <a:rPr lang="zh-CN" altLang="en-US" sz="1600" dirty="0">
                  <a:latin typeface="+mn-ea"/>
                </a:rPr>
                <a:t>背景和相关工作</a:t>
              </a:r>
            </a:p>
          </p:txBody>
        </p:sp>
        <p:sp>
          <p:nvSpPr>
            <p:cNvPr id="29" name="矩形 28">
              <a:extLst>
                <a:ext uri="{FF2B5EF4-FFF2-40B4-BE49-F238E27FC236}">
                  <a16:creationId xmlns:a16="http://schemas.microsoft.com/office/drawing/2014/main" id="{85CF6D86-FE89-1674-8379-51CED06EC1E5}"/>
                </a:ext>
              </a:extLst>
            </p:cNvPr>
            <p:cNvSpPr/>
            <p:nvPr/>
          </p:nvSpPr>
          <p:spPr>
            <a:xfrm>
              <a:off x="2459638" y="2099020"/>
              <a:ext cx="117821" cy="121440"/>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39" name="组合 38">
            <a:extLst>
              <a:ext uri="{FF2B5EF4-FFF2-40B4-BE49-F238E27FC236}">
                <a16:creationId xmlns:a16="http://schemas.microsoft.com/office/drawing/2014/main" id="{9C498CE5-1FC0-86FE-1AF1-875ADDB7BF4C}"/>
              </a:ext>
            </a:extLst>
          </p:cNvPr>
          <p:cNvGrpSpPr/>
          <p:nvPr/>
        </p:nvGrpSpPr>
        <p:grpSpPr>
          <a:xfrm>
            <a:off x="6183964" y="1997253"/>
            <a:ext cx="1884651" cy="338554"/>
            <a:chOff x="6037089" y="1987667"/>
            <a:chExt cx="1884651" cy="338554"/>
          </a:xfrm>
        </p:grpSpPr>
        <p:sp>
          <p:nvSpPr>
            <p:cNvPr id="10" name="文本框 9">
              <a:extLst>
                <a:ext uri="{FF2B5EF4-FFF2-40B4-BE49-F238E27FC236}">
                  <a16:creationId xmlns:a16="http://schemas.microsoft.com/office/drawing/2014/main" id="{326C980C-EA12-7028-4816-7E15B42A7FFB}"/>
                </a:ext>
              </a:extLst>
            </p:cNvPr>
            <p:cNvSpPr txBox="1"/>
            <p:nvPr/>
          </p:nvSpPr>
          <p:spPr>
            <a:xfrm>
              <a:off x="6154910" y="1987667"/>
              <a:ext cx="1766830" cy="338554"/>
            </a:xfrm>
            <a:prstGeom prst="rect">
              <a:avLst/>
            </a:prstGeom>
            <a:noFill/>
          </p:spPr>
          <p:txBody>
            <a:bodyPr wrap="none" rtlCol="0">
              <a:spAutoFit/>
            </a:bodyPr>
            <a:lstStyle/>
            <a:p>
              <a:r>
                <a:rPr lang="en-US" altLang="zh-CN" sz="1600" dirty="0">
                  <a:latin typeface="+mn-ea"/>
                </a:rPr>
                <a:t>1.2 </a:t>
              </a:r>
              <a:r>
                <a:rPr lang="zh-CN" altLang="en-US" sz="1600" dirty="0">
                  <a:latin typeface="+mn-ea"/>
                </a:rPr>
                <a:t>我们做的工作</a:t>
              </a:r>
            </a:p>
          </p:txBody>
        </p:sp>
        <p:sp>
          <p:nvSpPr>
            <p:cNvPr id="30" name="矩形 29">
              <a:extLst>
                <a:ext uri="{FF2B5EF4-FFF2-40B4-BE49-F238E27FC236}">
                  <a16:creationId xmlns:a16="http://schemas.microsoft.com/office/drawing/2014/main" id="{20F35C71-5F54-CCEF-DB17-ABE088DBAA98}"/>
                </a:ext>
              </a:extLst>
            </p:cNvPr>
            <p:cNvSpPr/>
            <p:nvPr/>
          </p:nvSpPr>
          <p:spPr>
            <a:xfrm>
              <a:off x="6037089" y="2127542"/>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0" name="组合 39">
            <a:extLst>
              <a:ext uri="{FF2B5EF4-FFF2-40B4-BE49-F238E27FC236}">
                <a16:creationId xmlns:a16="http://schemas.microsoft.com/office/drawing/2014/main" id="{439077E6-7D55-1683-F7C4-741C08C246B0}"/>
              </a:ext>
            </a:extLst>
          </p:cNvPr>
          <p:cNvGrpSpPr/>
          <p:nvPr/>
        </p:nvGrpSpPr>
        <p:grpSpPr>
          <a:xfrm>
            <a:off x="2459638" y="2789763"/>
            <a:ext cx="2644475" cy="338554"/>
            <a:chOff x="2459638" y="2789763"/>
            <a:chExt cx="2644475" cy="338554"/>
          </a:xfrm>
        </p:grpSpPr>
        <p:sp>
          <p:nvSpPr>
            <p:cNvPr id="12" name="文本框 11">
              <a:extLst>
                <a:ext uri="{FF2B5EF4-FFF2-40B4-BE49-F238E27FC236}">
                  <a16:creationId xmlns:a16="http://schemas.microsoft.com/office/drawing/2014/main" id="{3D237CCA-6BF2-5213-8C87-BD50D7336A35}"/>
                </a:ext>
              </a:extLst>
            </p:cNvPr>
            <p:cNvSpPr txBox="1"/>
            <p:nvPr/>
          </p:nvSpPr>
          <p:spPr>
            <a:xfrm>
              <a:off x="2577459" y="2789763"/>
              <a:ext cx="2526654" cy="338554"/>
            </a:xfrm>
            <a:prstGeom prst="rect">
              <a:avLst/>
            </a:prstGeom>
            <a:noFill/>
          </p:spPr>
          <p:txBody>
            <a:bodyPr wrap="none" rtlCol="0">
              <a:spAutoFit/>
            </a:bodyPr>
            <a:lstStyle/>
            <a:p>
              <a:r>
                <a:rPr lang="en-US" altLang="zh-CN" sz="1600" dirty="0">
                  <a:latin typeface="+mn-ea"/>
                </a:rPr>
                <a:t>2.1</a:t>
              </a:r>
              <a:r>
                <a:rPr lang="zh-CN" altLang="en-US" sz="1600" dirty="0">
                  <a:latin typeface="+mn-ea"/>
                </a:rPr>
                <a:t>端到端的语义通信问题</a:t>
              </a:r>
            </a:p>
          </p:txBody>
        </p:sp>
        <p:sp>
          <p:nvSpPr>
            <p:cNvPr id="31" name="矩形 30">
              <a:extLst>
                <a:ext uri="{FF2B5EF4-FFF2-40B4-BE49-F238E27FC236}">
                  <a16:creationId xmlns:a16="http://schemas.microsoft.com/office/drawing/2014/main" id="{621B0380-D950-2AB0-4F8E-BA649A7EE00B}"/>
                </a:ext>
              </a:extLst>
            </p:cNvPr>
            <p:cNvSpPr/>
            <p:nvPr/>
          </p:nvSpPr>
          <p:spPr>
            <a:xfrm>
              <a:off x="2459638" y="2897560"/>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2" name="组合 41">
            <a:extLst>
              <a:ext uri="{FF2B5EF4-FFF2-40B4-BE49-F238E27FC236}">
                <a16:creationId xmlns:a16="http://schemas.microsoft.com/office/drawing/2014/main" id="{B3F673B0-333B-C3B8-51A9-F21011828230}"/>
              </a:ext>
            </a:extLst>
          </p:cNvPr>
          <p:cNvGrpSpPr/>
          <p:nvPr/>
        </p:nvGrpSpPr>
        <p:grpSpPr>
          <a:xfrm>
            <a:off x="6183964" y="2789763"/>
            <a:ext cx="2183323" cy="338554"/>
            <a:chOff x="6037089" y="2774863"/>
            <a:chExt cx="2183323" cy="338554"/>
          </a:xfrm>
        </p:grpSpPr>
        <p:sp>
          <p:nvSpPr>
            <p:cNvPr id="13" name="文本框 12">
              <a:extLst>
                <a:ext uri="{FF2B5EF4-FFF2-40B4-BE49-F238E27FC236}">
                  <a16:creationId xmlns:a16="http://schemas.microsoft.com/office/drawing/2014/main" id="{BB8E9BEC-74EC-CA76-B88F-14A2938710D5}"/>
                </a:ext>
              </a:extLst>
            </p:cNvPr>
            <p:cNvSpPr txBox="1"/>
            <p:nvPr/>
          </p:nvSpPr>
          <p:spPr>
            <a:xfrm>
              <a:off x="6154910" y="2774863"/>
              <a:ext cx="2065502" cy="338554"/>
            </a:xfrm>
            <a:prstGeom prst="rect">
              <a:avLst/>
            </a:prstGeom>
            <a:noFill/>
          </p:spPr>
          <p:txBody>
            <a:bodyPr wrap="none" rtlCol="0">
              <a:spAutoFit/>
            </a:bodyPr>
            <a:lstStyle/>
            <a:p>
              <a:r>
                <a:rPr lang="en-US" altLang="zh-CN" sz="1600" dirty="0">
                  <a:latin typeface="+mn-ea"/>
                </a:rPr>
                <a:t>2.2 </a:t>
              </a:r>
              <a:r>
                <a:rPr lang="en-US" altLang="zh-CN" sz="1600" dirty="0" err="1">
                  <a:latin typeface="+mn-ea"/>
                </a:rPr>
                <a:t>JSCCfomer</a:t>
              </a:r>
              <a:r>
                <a:rPr lang="en-US" altLang="zh-CN" sz="1600" dirty="0">
                  <a:latin typeface="+mn-ea"/>
                </a:rPr>
                <a:t> </a:t>
              </a:r>
              <a:r>
                <a:rPr lang="zh-CN" altLang="en-US" sz="1600" dirty="0">
                  <a:latin typeface="+mn-ea"/>
                </a:rPr>
                <a:t>架构</a:t>
              </a:r>
            </a:p>
          </p:txBody>
        </p:sp>
        <p:sp>
          <p:nvSpPr>
            <p:cNvPr id="32" name="矩形 31">
              <a:extLst>
                <a:ext uri="{FF2B5EF4-FFF2-40B4-BE49-F238E27FC236}">
                  <a16:creationId xmlns:a16="http://schemas.microsoft.com/office/drawing/2014/main" id="{89087367-BCC2-848D-A8F4-F5280A346145}"/>
                </a:ext>
              </a:extLst>
            </p:cNvPr>
            <p:cNvSpPr/>
            <p:nvPr/>
          </p:nvSpPr>
          <p:spPr>
            <a:xfrm>
              <a:off x="6037089" y="2897560"/>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7" name="组合 46">
            <a:extLst>
              <a:ext uri="{FF2B5EF4-FFF2-40B4-BE49-F238E27FC236}">
                <a16:creationId xmlns:a16="http://schemas.microsoft.com/office/drawing/2014/main" id="{31D40EC2-C290-F576-44AE-1347C906AB70}"/>
              </a:ext>
            </a:extLst>
          </p:cNvPr>
          <p:cNvGrpSpPr/>
          <p:nvPr/>
        </p:nvGrpSpPr>
        <p:grpSpPr>
          <a:xfrm>
            <a:off x="2471861" y="3747751"/>
            <a:ext cx="1415373" cy="338554"/>
            <a:chOff x="2459638" y="4145466"/>
            <a:chExt cx="1415373" cy="338554"/>
          </a:xfrm>
        </p:grpSpPr>
        <p:sp>
          <p:nvSpPr>
            <p:cNvPr id="16" name="文本框 15">
              <a:extLst>
                <a:ext uri="{FF2B5EF4-FFF2-40B4-BE49-F238E27FC236}">
                  <a16:creationId xmlns:a16="http://schemas.microsoft.com/office/drawing/2014/main" id="{D77471E6-EC57-D571-4FDB-58971DF37FA9}"/>
                </a:ext>
              </a:extLst>
            </p:cNvPr>
            <p:cNvSpPr txBox="1"/>
            <p:nvPr/>
          </p:nvSpPr>
          <p:spPr>
            <a:xfrm>
              <a:off x="2518549" y="4145466"/>
              <a:ext cx="1356462" cy="338554"/>
            </a:xfrm>
            <a:prstGeom prst="rect">
              <a:avLst/>
            </a:prstGeom>
            <a:noFill/>
          </p:spPr>
          <p:txBody>
            <a:bodyPr wrap="none" rtlCol="0">
              <a:spAutoFit/>
            </a:bodyPr>
            <a:lstStyle/>
            <a:p>
              <a:r>
                <a:rPr lang="en-US" altLang="zh-CN" sz="1600" dirty="0">
                  <a:latin typeface="+mn-ea"/>
                </a:rPr>
                <a:t>3.1 </a:t>
              </a:r>
              <a:r>
                <a:rPr lang="zh-CN" altLang="en-US" sz="1600" dirty="0">
                  <a:latin typeface="+mn-ea"/>
                </a:rPr>
                <a:t>攻击设定</a:t>
              </a:r>
            </a:p>
          </p:txBody>
        </p:sp>
        <p:sp>
          <p:nvSpPr>
            <p:cNvPr id="35" name="矩形 34">
              <a:extLst>
                <a:ext uri="{FF2B5EF4-FFF2-40B4-BE49-F238E27FC236}">
                  <a16:creationId xmlns:a16="http://schemas.microsoft.com/office/drawing/2014/main" id="{18FC8C62-4EAE-E1E5-5382-6BCA94E37020}"/>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6" name="组合 45">
            <a:extLst>
              <a:ext uri="{FF2B5EF4-FFF2-40B4-BE49-F238E27FC236}">
                <a16:creationId xmlns:a16="http://schemas.microsoft.com/office/drawing/2014/main" id="{0BB85EF6-2A8E-3D2D-988D-ACCADC802153}"/>
              </a:ext>
            </a:extLst>
          </p:cNvPr>
          <p:cNvGrpSpPr/>
          <p:nvPr/>
        </p:nvGrpSpPr>
        <p:grpSpPr>
          <a:xfrm>
            <a:off x="6194213" y="3755101"/>
            <a:ext cx="1426995" cy="338554"/>
            <a:chOff x="2448016" y="4499898"/>
            <a:chExt cx="1426995" cy="338554"/>
          </a:xfrm>
        </p:grpSpPr>
        <p:sp>
          <p:nvSpPr>
            <p:cNvPr id="20" name="文本框 19">
              <a:extLst>
                <a:ext uri="{FF2B5EF4-FFF2-40B4-BE49-F238E27FC236}">
                  <a16:creationId xmlns:a16="http://schemas.microsoft.com/office/drawing/2014/main" id="{15114B1C-E625-4CCA-2DF4-202637A00DF5}"/>
                </a:ext>
              </a:extLst>
            </p:cNvPr>
            <p:cNvSpPr txBox="1"/>
            <p:nvPr/>
          </p:nvSpPr>
          <p:spPr>
            <a:xfrm>
              <a:off x="2518549" y="4499898"/>
              <a:ext cx="1356462" cy="338554"/>
            </a:xfrm>
            <a:prstGeom prst="rect">
              <a:avLst/>
            </a:prstGeom>
            <a:noFill/>
          </p:spPr>
          <p:txBody>
            <a:bodyPr wrap="none" rtlCol="0">
              <a:spAutoFit/>
            </a:bodyPr>
            <a:lstStyle/>
            <a:p>
              <a:r>
                <a:rPr lang="en-US" altLang="zh-CN" sz="1600" dirty="0">
                  <a:latin typeface="+mn-ea"/>
                </a:rPr>
                <a:t>3.2 </a:t>
              </a:r>
              <a:r>
                <a:rPr lang="zh-CN" altLang="en-US" sz="1600" dirty="0">
                  <a:latin typeface="+mn-ea"/>
                </a:rPr>
                <a:t>触发函数</a:t>
              </a:r>
            </a:p>
          </p:txBody>
        </p:sp>
        <p:sp>
          <p:nvSpPr>
            <p:cNvPr id="37" name="矩形 36">
              <a:extLst>
                <a:ext uri="{FF2B5EF4-FFF2-40B4-BE49-F238E27FC236}">
                  <a16:creationId xmlns:a16="http://schemas.microsoft.com/office/drawing/2014/main" id="{BC6C543C-27FE-AE3C-4D14-C13D37DD31CE}"/>
                </a:ext>
              </a:extLst>
            </p:cNvPr>
            <p:cNvSpPr/>
            <p:nvPr/>
          </p:nvSpPr>
          <p:spPr>
            <a:xfrm>
              <a:off x="2448016" y="4614574"/>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34" name="组合 33">
            <a:extLst>
              <a:ext uri="{FF2B5EF4-FFF2-40B4-BE49-F238E27FC236}">
                <a16:creationId xmlns:a16="http://schemas.microsoft.com/office/drawing/2014/main" id="{D2D7B6EF-CBF2-43DC-8F9B-AB073FF5F4D1}"/>
              </a:ext>
            </a:extLst>
          </p:cNvPr>
          <p:cNvGrpSpPr/>
          <p:nvPr/>
        </p:nvGrpSpPr>
        <p:grpSpPr>
          <a:xfrm>
            <a:off x="2459638" y="4174857"/>
            <a:ext cx="1415373" cy="338554"/>
            <a:chOff x="2459638" y="4145466"/>
            <a:chExt cx="1415373" cy="338554"/>
          </a:xfrm>
        </p:grpSpPr>
        <p:sp>
          <p:nvSpPr>
            <p:cNvPr id="36" name="文本框 35">
              <a:extLst>
                <a:ext uri="{FF2B5EF4-FFF2-40B4-BE49-F238E27FC236}">
                  <a16:creationId xmlns:a16="http://schemas.microsoft.com/office/drawing/2014/main" id="{E17828AC-9220-48BB-9A4C-AD96611D4C7C}"/>
                </a:ext>
              </a:extLst>
            </p:cNvPr>
            <p:cNvSpPr txBox="1"/>
            <p:nvPr/>
          </p:nvSpPr>
          <p:spPr>
            <a:xfrm>
              <a:off x="2518549" y="4145466"/>
              <a:ext cx="1356462" cy="338554"/>
            </a:xfrm>
            <a:prstGeom prst="rect">
              <a:avLst/>
            </a:prstGeom>
            <a:noFill/>
          </p:spPr>
          <p:txBody>
            <a:bodyPr wrap="none" rtlCol="0">
              <a:spAutoFit/>
            </a:bodyPr>
            <a:lstStyle/>
            <a:p>
              <a:r>
                <a:rPr lang="en-US" altLang="zh-CN" sz="1600" dirty="0">
                  <a:latin typeface="+mn-ea"/>
                </a:rPr>
                <a:t>3.3 </a:t>
              </a:r>
              <a:r>
                <a:rPr lang="zh-CN" altLang="en-US" sz="1600" dirty="0">
                  <a:latin typeface="+mn-ea"/>
                </a:rPr>
                <a:t>后门训练</a:t>
              </a:r>
            </a:p>
          </p:txBody>
        </p:sp>
        <p:sp>
          <p:nvSpPr>
            <p:cNvPr id="41" name="矩形 40">
              <a:extLst>
                <a:ext uri="{FF2B5EF4-FFF2-40B4-BE49-F238E27FC236}">
                  <a16:creationId xmlns:a16="http://schemas.microsoft.com/office/drawing/2014/main" id="{C7E6F2FE-1B40-4586-A3C1-2A4BB479AEFB}"/>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3" name="组合 42">
            <a:extLst>
              <a:ext uri="{FF2B5EF4-FFF2-40B4-BE49-F238E27FC236}">
                <a16:creationId xmlns:a16="http://schemas.microsoft.com/office/drawing/2014/main" id="{D6890378-8F9D-49EB-90EF-6377359C3280}"/>
              </a:ext>
            </a:extLst>
          </p:cNvPr>
          <p:cNvGrpSpPr/>
          <p:nvPr/>
        </p:nvGrpSpPr>
        <p:grpSpPr>
          <a:xfrm>
            <a:off x="2434653" y="4913745"/>
            <a:ext cx="3877585" cy="338554"/>
            <a:chOff x="2459638" y="4145466"/>
            <a:chExt cx="3877585" cy="338554"/>
          </a:xfrm>
        </p:grpSpPr>
        <p:sp>
          <p:nvSpPr>
            <p:cNvPr id="45" name="文本框 44">
              <a:extLst>
                <a:ext uri="{FF2B5EF4-FFF2-40B4-BE49-F238E27FC236}">
                  <a16:creationId xmlns:a16="http://schemas.microsoft.com/office/drawing/2014/main" id="{515EF612-9585-4326-95A3-B25444EB643A}"/>
                </a:ext>
              </a:extLst>
            </p:cNvPr>
            <p:cNvSpPr txBox="1"/>
            <p:nvPr/>
          </p:nvSpPr>
          <p:spPr>
            <a:xfrm>
              <a:off x="2518549" y="4145466"/>
              <a:ext cx="3818674" cy="338554"/>
            </a:xfrm>
            <a:prstGeom prst="rect">
              <a:avLst/>
            </a:prstGeom>
            <a:noFill/>
          </p:spPr>
          <p:txBody>
            <a:bodyPr wrap="none" rtlCol="0">
              <a:spAutoFit/>
            </a:bodyPr>
            <a:lstStyle/>
            <a:p>
              <a:r>
                <a:rPr lang="en-US" altLang="zh-CN" sz="1600" dirty="0">
                  <a:latin typeface="+mn-ea"/>
                </a:rPr>
                <a:t>4.1 </a:t>
              </a:r>
              <a:r>
                <a:rPr lang="zh-CN" altLang="en-US" sz="1600" dirty="0">
                  <a:latin typeface="+mn-ea"/>
                </a:rPr>
                <a:t>后门在不同数据集不同压缩下的表现</a:t>
              </a:r>
            </a:p>
          </p:txBody>
        </p:sp>
        <p:sp>
          <p:nvSpPr>
            <p:cNvPr id="48" name="矩形 47">
              <a:extLst>
                <a:ext uri="{FF2B5EF4-FFF2-40B4-BE49-F238E27FC236}">
                  <a16:creationId xmlns:a16="http://schemas.microsoft.com/office/drawing/2014/main" id="{A9D66A1A-8B42-45C9-A0C1-E7C31605195A}"/>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49" name="组合 48">
            <a:extLst>
              <a:ext uri="{FF2B5EF4-FFF2-40B4-BE49-F238E27FC236}">
                <a16:creationId xmlns:a16="http://schemas.microsoft.com/office/drawing/2014/main" id="{3E6010FF-1822-4709-8B20-B59340A90A19}"/>
              </a:ext>
            </a:extLst>
          </p:cNvPr>
          <p:cNvGrpSpPr/>
          <p:nvPr/>
        </p:nvGrpSpPr>
        <p:grpSpPr>
          <a:xfrm>
            <a:off x="2440455" y="5238608"/>
            <a:ext cx="4493138" cy="338554"/>
            <a:chOff x="2459638" y="4145466"/>
            <a:chExt cx="4493138" cy="338554"/>
          </a:xfrm>
        </p:grpSpPr>
        <p:sp>
          <p:nvSpPr>
            <p:cNvPr id="50" name="文本框 49">
              <a:extLst>
                <a:ext uri="{FF2B5EF4-FFF2-40B4-BE49-F238E27FC236}">
                  <a16:creationId xmlns:a16="http://schemas.microsoft.com/office/drawing/2014/main" id="{5027831B-0582-4652-B90D-22FDB7EAA2B6}"/>
                </a:ext>
              </a:extLst>
            </p:cNvPr>
            <p:cNvSpPr txBox="1"/>
            <p:nvPr/>
          </p:nvSpPr>
          <p:spPr>
            <a:xfrm>
              <a:off x="2518549" y="4145466"/>
              <a:ext cx="4434227" cy="338554"/>
            </a:xfrm>
            <a:prstGeom prst="rect">
              <a:avLst/>
            </a:prstGeom>
            <a:noFill/>
          </p:spPr>
          <p:txBody>
            <a:bodyPr wrap="none" rtlCol="0">
              <a:spAutoFit/>
            </a:bodyPr>
            <a:lstStyle/>
            <a:p>
              <a:r>
                <a:rPr lang="en-US" altLang="zh-CN" sz="1600" dirty="0">
                  <a:latin typeface="+mn-ea"/>
                </a:rPr>
                <a:t>4.2 </a:t>
              </a:r>
              <a:r>
                <a:rPr lang="zh-CN" altLang="en-US" sz="1600" dirty="0">
                  <a:latin typeface="+mn-ea"/>
                </a:rPr>
                <a:t>后门在不同投毒比例和不同信噪比下的表现</a:t>
              </a:r>
            </a:p>
          </p:txBody>
        </p:sp>
        <p:sp>
          <p:nvSpPr>
            <p:cNvPr id="51" name="矩形 50">
              <a:extLst>
                <a:ext uri="{FF2B5EF4-FFF2-40B4-BE49-F238E27FC236}">
                  <a16:creationId xmlns:a16="http://schemas.microsoft.com/office/drawing/2014/main" id="{66781326-356B-4E10-B468-F6D217CCD218}"/>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53" name="组合 52">
            <a:extLst>
              <a:ext uri="{FF2B5EF4-FFF2-40B4-BE49-F238E27FC236}">
                <a16:creationId xmlns:a16="http://schemas.microsoft.com/office/drawing/2014/main" id="{CE10D14D-9E77-4F89-BBA0-584ECA06D76B}"/>
              </a:ext>
            </a:extLst>
          </p:cNvPr>
          <p:cNvGrpSpPr/>
          <p:nvPr/>
        </p:nvGrpSpPr>
        <p:grpSpPr>
          <a:xfrm>
            <a:off x="2446560" y="5907405"/>
            <a:ext cx="3678309" cy="338554"/>
            <a:chOff x="2459638" y="4166755"/>
            <a:chExt cx="3678309" cy="338554"/>
          </a:xfrm>
        </p:grpSpPr>
        <p:sp>
          <p:nvSpPr>
            <p:cNvPr id="54" name="文本框 53">
              <a:extLst>
                <a:ext uri="{FF2B5EF4-FFF2-40B4-BE49-F238E27FC236}">
                  <a16:creationId xmlns:a16="http://schemas.microsoft.com/office/drawing/2014/main" id="{FBFE909B-B2DA-49A6-8984-5B16742CE94D}"/>
                </a:ext>
              </a:extLst>
            </p:cNvPr>
            <p:cNvSpPr txBox="1"/>
            <p:nvPr/>
          </p:nvSpPr>
          <p:spPr>
            <a:xfrm>
              <a:off x="2524457" y="4166755"/>
              <a:ext cx="3613490" cy="338554"/>
            </a:xfrm>
            <a:prstGeom prst="rect">
              <a:avLst/>
            </a:prstGeom>
            <a:noFill/>
          </p:spPr>
          <p:txBody>
            <a:bodyPr wrap="none" rtlCol="0">
              <a:spAutoFit/>
            </a:bodyPr>
            <a:lstStyle/>
            <a:p>
              <a:r>
                <a:rPr lang="en-US" altLang="zh-CN" sz="1600" dirty="0">
                  <a:latin typeface="+mn-ea"/>
                </a:rPr>
                <a:t>4.4 </a:t>
              </a:r>
              <a:r>
                <a:rPr lang="zh-CN" altLang="en-US" sz="1600" dirty="0">
                  <a:latin typeface="+mn-ea"/>
                </a:rPr>
                <a:t>高分辨率数据集上后门攻击可视化</a:t>
              </a:r>
            </a:p>
          </p:txBody>
        </p:sp>
        <p:sp>
          <p:nvSpPr>
            <p:cNvPr id="55" name="矩形 54">
              <a:extLst>
                <a:ext uri="{FF2B5EF4-FFF2-40B4-BE49-F238E27FC236}">
                  <a16:creationId xmlns:a16="http://schemas.microsoft.com/office/drawing/2014/main" id="{90352D1B-0AE8-43EA-9DFC-533AD2C8024B}"/>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grpSp>
        <p:nvGrpSpPr>
          <p:cNvPr id="56" name="组合 55">
            <a:extLst>
              <a:ext uri="{FF2B5EF4-FFF2-40B4-BE49-F238E27FC236}">
                <a16:creationId xmlns:a16="http://schemas.microsoft.com/office/drawing/2014/main" id="{88B96E98-CDA0-4E94-9396-B59F8BECB391}"/>
              </a:ext>
            </a:extLst>
          </p:cNvPr>
          <p:cNvGrpSpPr/>
          <p:nvPr/>
        </p:nvGrpSpPr>
        <p:grpSpPr>
          <a:xfrm>
            <a:off x="2434653" y="5580703"/>
            <a:ext cx="3267940" cy="338554"/>
            <a:chOff x="2459638" y="4166755"/>
            <a:chExt cx="3267940" cy="338554"/>
          </a:xfrm>
        </p:grpSpPr>
        <p:sp>
          <p:nvSpPr>
            <p:cNvPr id="57" name="文本框 56">
              <a:extLst>
                <a:ext uri="{FF2B5EF4-FFF2-40B4-BE49-F238E27FC236}">
                  <a16:creationId xmlns:a16="http://schemas.microsoft.com/office/drawing/2014/main" id="{549966D6-EB4F-4400-99CA-80D9B9EB96C3}"/>
                </a:ext>
              </a:extLst>
            </p:cNvPr>
            <p:cNvSpPr txBox="1"/>
            <p:nvPr/>
          </p:nvSpPr>
          <p:spPr>
            <a:xfrm>
              <a:off x="2524457" y="4166755"/>
              <a:ext cx="3203121" cy="338554"/>
            </a:xfrm>
            <a:prstGeom prst="rect">
              <a:avLst/>
            </a:prstGeom>
            <a:noFill/>
          </p:spPr>
          <p:txBody>
            <a:bodyPr wrap="none" rtlCol="0">
              <a:spAutoFit/>
            </a:bodyPr>
            <a:lstStyle/>
            <a:p>
              <a:r>
                <a:rPr lang="en-US" altLang="zh-CN" sz="1600" dirty="0">
                  <a:latin typeface="+mn-ea"/>
                </a:rPr>
                <a:t>4.3 </a:t>
              </a:r>
              <a:r>
                <a:rPr lang="zh-CN" altLang="en-US" sz="1600" dirty="0">
                  <a:latin typeface="+mn-ea"/>
                </a:rPr>
                <a:t>不同信道条件下后门攻击表现</a:t>
              </a:r>
            </a:p>
          </p:txBody>
        </p:sp>
        <p:sp>
          <p:nvSpPr>
            <p:cNvPr id="58" name="矩形 57">
              <a:extLst>
                <a:ext uri="{FF2B5EF4-FFF2-40B4-BE49-F238E27FC236}">
                  <a16:creationId xmlns:a16="http://schemas.microsoft.com/office/drawing/2014/main" id="{5C2F9148-FD3B-431B-A53C-A7552A5AB79E}"/>
                </a:ext>
              </a:extLst>
            </p:cNvPr>
            <p:cNvSpPr/>
            <p:nvPr/>
          </p:nvSpPr>
          <p:spPr>
            <a:xfrm>
              <a:off x="2459638" y="4263843"/>
              <a:ext cx="117821" cy="108223"/>
            </a:xfrm>
            <a:prstGeom prst="rect">
              <a:avLst/>
            </a:prstGeom>
            <a:noFill/>
            <a:ln w="38100">
              <a:solidFill>
                <a:srgbClr val="3A5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A5A9B"/>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5055" y="111049"/>
            <a:ext cx="8168208" cy="790865"/>
          </a:xfrm>
        </p:spPr>
        <p:txBody>
          <a:bodyPr>
            <a:normAutofit/>
          </a:bodyPr>
          <a:lstStyle/>
          <a:p>
            <a:r>
              <a:rPr lang="en-US" altLang="zh-CN" dirty="0">
                <a:sym typeface="+mn-lt"/>
              </a:rPr>
              <a:t>1.1 Background and Related Works</a:t>
            </a:r>
            <a:endParaRPr lang="zh-CN" dirty="0">
              <a:sym typeface="+mn-lt"/>
            </a:endParaRPr>
          </a:p>
        </p:txBody>
      </p:sp>
      <p:pic>
        <p:nvPicPr>
          <p:cNvPr id="11" name="图片 10"/>
          <p:cNvPicPr>
            <a:picLocks noChangeAspect="1"/>
          </p:cNvPicPr>
          <p:nvPr/>
        </p:nvPicPr>
        <p:blipFill>
          <a:blip r:embed="rId3"/>
          <a:stretch>
            <a:fillRect/>
          </a:stretch>
        </p:blipFill>
        <p:spPr>
          <a:xfrm>
            <a:off x="390516" y="-15735"/>
            <a:ext cx="560697" cy="1044434"/>
          </a:xfrm>
          <a:prstGeom prst="rect">
            <a:avLst/>
          </a:prstGeom>
        </p:spPr>
      </p:pic>
      <p:sp>
        <p:nvSpPr>
          <p:cNvPr id="9" name="文本框 8">
            <a:extLst>
              <a:ext uri="{FF2B5EF4-FFF2-40B4-BE49-F238E27FC236}">
                <a16:creationId xmlns:a16="http://schemas.microsoft.com/office/drawing/2014/main" id="{8B900075-2FB9-4929-8156-3994C4AC1E91}"/>
              </a:ext>
            </a:extLst>
          </p:cNvPr>
          <p:cNvSpPr txBox="1"/>
          <p:nvPr/>
        </p:nvSpPr>
        <p:spPr>
          <a:xfrm>
            <a:off x="543401" y="1116227"/>
            <a:ext cx="10761784" cy="2693045"/>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p"/>
            </a:pPr>
            <a:r>
              <a:rPr lang="zh-CN" altLang="en-US" b="0" i="0" dirty="0">
                <a:solidFill>
                  <a:srgbClr val="2A2B2E"/>
                </a:solidFill>
                <a:effectLst/>
                <a:latin typeface="+mn-ea"/>
              </a:rPr>
              <a:t>第六代（</a:t>
            </a:r>
            <a:r>
              <a:rPr lang="en-US" altLang="zh-CN" b="0" i="0" dirty="0">
                <a:solidFill>
                  <a:srgbClr val="2A2B2E"/>
                </a:solidFill>
                <a:effectLst/>
                <a:latin typeface="+mn-ea"/>
              </a:rPr>
              <a:t>6G</a:t>
            </a:r>
            <a:r>
              <a:rPr lang="zh-CN" altLang="en-US" b="0" i="0" dirty="0">
                <a:solidFill>
                  <a:srgbClr val="2A2B2E"/>
                </a:solidFill>
                <a:effectLst/>
                <a:latin typeface="+mn-ea"/>
              </a:rPr>
              <a:t>）移动通信系统的快速发展对带宽和吞吐量提出了前所未有的需求，以支持扩展现实云服务、触觉互联网和全息通信等新兴应用。为了应对这些挑战，学术界将研究重点转移到三层通信理论的语义层面，旨在通过语义信息提取来减少传输冗余。</a:t>
            </a:r>
            <a:endParaRPr lang="en-US" altLang="zh-CN" dirty="0">
              <a:solidFill>
                <a:srgbClr val="2A2B2E"/>
              </a:solidFill>
              <a:latin typeface="+mn-ea"/>
            </a:endParaRPr>
          </a:p>
          <a:p>
            <a:pPr marL="285750" indent="-285750">
              <a:spcBef>
                <a:spcPts val="600"/>
              </a:spcBef>
              <a:spcAft>
                <a:spcPts val="600"/>
              </a:spcAft>
              <a:buFont typeface="Wingdings" panose="05000000000000000000" pitchFamily="2" charset="2"/>
              <a:buChar char="p"/>
            </a:pPr>
            <a:r>
              <a:rPr lang="zh-CN" altLang="en-US" b="0" i="0" dirty="0">
                <a:solidFill>
                  <a:srgbClr val="2A2B2E"/>
                </a:solidFill>
                <a:effectLst/>
                <a:latin typeface="+mn-ea"/>
              </a:rPr>
              <a:t>语义通信系统的最新进展主要利用深度学习技术。然而，神经网络固有的“黑箱”性质使它们容易受到对抗性攻击，特别是后门攻击。</a:t>
            </a:r>
            <a:endParaRPr lang="zh-CN" altLang="en-US" dirty="0">
              <a:latin typeface="+mn-ea"/>
            </a:endParaRPr>
          </a:p>
          <a:p>
            <a:pPr marL="285750" indent="-285750">
              <a:spcBef>
                <a:spcPts val="600"/>
              </a:spcBef>
              <a:spcAft>
                <a:spcPts val="600"/>
              </a:spcAft>
              <a:buFont typeface="Wingdings" panose="05000000000000000000" pitchFamily="2" charset="2"/>
              <a:buChar char="p"/>
            </a:pPr>
            <a:r>
              <a:rPr lang="zh-CN" altLang="en-US" b="0" i="0" dirty="0">
                <a:solidFill>
                  <a:srgbClr val="2A2B2E"/>
                </a:solidFill>
                <a:effectLst/>
                <a:latin typeface="+mn-ea"/>
              </a:rPr>
              <a:t>目前对无线通信系统后门攻击的研究主要集中在对下游分类任务的破坏上。代表性的工作包括针对信号分类，计算卸载决策，基于射频指纹的设备认证和毫米波选择系统的后门</a:t>
            </a:r>
            <a:r>
              <a:rPr lang="zh-CN" altLang="en-US" dirty="0">
                <a:solidFill>
                  <a:srgbClr val="2A2B2E"/>
                </a:solidFill>
                <a:latin typeface="+mn-ea"/>
              </a:rPr>
              <a:t>攻击。</a:t>
            </a:r>
            <a:endParaRPr lang="zh-CN" altLang="en-US" dirty="0">
              <a:latin typeface="+mn-ea"/>
            </a:endParaRPr>
          </a:p>
          <a:p>
            <a:endParaRPr lang="en-US" altLang="zh-CN" b="0" i="0" dirty="0">
              <a:solidFill>
                <a:srgbClr val="2A2B2E"/>
              </a:solidFill>
              <a:effectLst/>
              <a:latin typeface="PingFang SC"/>
            </a:endParaRPr>
          </a:p>
        </p:txBody>
      </p:sp>
      <p:sp>
        <p:nvSpPr>
          <p:cNvPr id="18" name="文本框 17">
            <a:extLst>
              <a:ext uri="{FF2B5EF4-FFF2-40B4-BE49-F238E27FC236}">
                <a16:creationId xmlns:a16="http://schemas.microsoft.com/office/drawing/2014/main" id="{C9BCA1D5-1107-4154-B0E2-319BCDB0BE6C}"/>
              </a:ext>
            </a:extLst>
          </p:cNvPr>
          <p:cNvSpPr txBox="1"/>
          <p:nvPr/>
        </p:nvSpPr>
        <p:spPr>
          <a:xfrm>
            <a:off x="776319" y="5708571"/>
            <a:ext cx="2190733" cy="369332"/>
          </a:xfrm>
          <a:prstGeom prst="rect">
            <a:avLst/>
          </a:prstGeom>
          <a:noFill/>
        </p:spPr>
        <p:txBody>
          <a:bodyPr wrap="square">
            <a:spAutoFit/>
          </a:bodyPr>
          <a:lstStyle/>
          <a:p>
            <a:r>
              <a:rPr lang="zh-CN" altLang="en-US" b="0" i="0" dirty="0">
                <a:solidFill>
                  <a:srgbClr val="2A2B2E"/>
                </a:solidFill>
                <a:effectLst/>
                <a:latin typeface="PingFang SC"/>
              </a:rPr>
              <a:t>信号分类</a:t>
            </a:r>
            <a:endParaRPr lang="zh-CN" altLang="en-US" dirty="0"/>
          </a:p>
        </p:txBody>
      </p:sp>
      <p:grpSp>
        <p:nvGrpSpPr>
          <p:cNvPr id="26" name="组合 25">
            <a:extLst>
              <a:ext uri="{FF2B5EF4-FFF2-40B4-BE49-F238E27FC236}">
                <a16:creationId xmlns:a16="http://schemas.microsoft.com/office/drawing/2014/main" id="{435E3C5B-7337-4EB1-8209-C69A7D3EDD53}"/>
              </a:ext>
            </a:extLst>
          </p:cNvPr>
          <p:cNvGrpSpPr/>
          <p:nvPr/>
        </p:nvGrpSpPr>
        <p:grpSpPr>
          <a:xfrm>
            <a:off x="3296473" y="3650952"/>
            <a:ext cx="2948354" cy="2005431"/>
            <a:chOff x="3534508" y="4184354"/>
            <a:chExt cx="2948354" cy="2005431"/>
          </a:xfrm>
        </p:grpSpPr>
        <p:pic>
          <p:nvPicPr>
            <p:cNvPr id="17" name="图片 16">
              <a:extLst>
                <a:ext uri="{FF2B5EF4-FFF2-40B4-BE49-F238E27FC236}">
                  <a16:creationId xmlns:a16="http://schemas.microsoft.com/office/drawing/2014/main" id="{748499E3-AF7C-4894-9D40-993B435DDF39}"/>
                </a:ext>
              </a:extLst>
            </p:cNvPr>
            <p:cNvPicPr>
              <a:picLocks noChangeAspect="1"/>
            </p:cNvPicPr>
            <p:nvPr/>
          </p:nvPicPr>
          <p:blipFill>
            <a:blip r:embed="rId4"/>
            <a:stretch>
              <a:fillRect/>
            </a:stretch>
          </p:blipFill>
          <p:spPr>
            <a:xfrm>
              <a:off x="3645403" y="4315425"/>
              <a:ext cx="2726564" cy="1796450"/>
            </a:xfrm>
            <a:prstGeom prst="rect">
              <a:avLst/>
            </a:prstGeom>
          </p:spPr>
        </p:pic>
        <p:sp>
          <p:nvSpPr>
            <p:cNvPr id="21" name="矩形 20">
              <a:extLst>
                <a:ext uri="{FF2B5EF4-FFF2-40B4-BE49-F238E27FC236}">
                  <a16:creationId xmlns:a16="http://schemas.microsoft.com/office/drawing/2014/main" id="{5686628B-8EF5-4C93-88D1-6FA10F64B73F}"/>
                </a:ext>
              </a:extLst>
            </p:cNvPr>
            <p:cNvSpPr/>
            <p:nvPr/>
          </p:nvSpPr>
          <p:spPr>
            <a:xfrm>
              <a:off x="3534508" y="4184354"/>
              <a:ext cx="2948354" cy="2005431"/>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2" name="组合 21">
            <a:extLst>
              <a:ext uri="{FF2B5EF4-FFF2-40B4-BE49-F238E27FC236}">
                <a16:creationId xmlns:a16="http://schemas.microsoft.com/office/drawing/2014/main" id="{95CBA1EC-9A1D-4CAF-88C7-96206985CE84}"/>
              </a:ext>
            </a:extLst>
          </p:cNvPr>
          <p:cNvGrpSpPr/>
          <p:nvPr/>
        </p:nvGrpSpPr>
        <p:grpSpPr>
          <a:xfrm>
            <a:off x="50465" y="3650952"/>
            <a:ext cx="2948354" cy="2005431"/>
            <a:chOff x="319244" y="4184354"/>
            <a:chExt cx="2948354" cy="2005431"/>
          </a:xfrm>
        </p:grpSpPr>
        <p:pic>
          <p:nvPicPr>
            <p:cNvPr id="14" name="图片 13">
              <a:extLst>
                <a:ext uri="{FF2B5EF4-FFF2-40B4-BE49-F238E27FC236}">
                  <a16:creationId xmlns:a16="http://schemas.microsoft.com/office/drawing/2014/main" id="{F5ADC883-A84D-4EBD-B48F-C1F423E19E41}"/>
                </a:ext>
              </a:extLst>
            </p:cNvPr>
            <p:cNvPicPr>
              <a:picLocks noChangeAspect="1"/>
            </p:cNvPicPr>
            <p:nvPr/>
          </p:nvPicPr>
          <p:blipFill rotWithShape="1">
            <a:blip r:embed="rId5"/>
            <a:srcRect l="2599" t="7251" r="4757" b="6658"/>
            <a:stretch/>
          </p:blipFill>
          <p:spPr>
            <a:xfrm>
              <a:off x="359464" y="4271882"/>
              <a:ext cx="2867915" cy="1861448"/>
            </a:xfrm>
            <a:prstGeom prst="rect">
              <a:avLst/>
            </a:prstGeom>
          </p:spPr>
        </p:pic>
        <p:sp>
          <p:nvSpPr>
            <p:cNvPr id="23" name="矩形 22">
              <a:extLst>
                <a:ext uri="{FF2B5EF4-FFF2-40B4-BE49-F238E27FC236}">
                  <a16:creationId xmlns:a16="http://schemas.microsoft.com/office/drawing/2014/main" id="{7CED6A20-C8BC-41CC-A5F5-5CC7BCAB4F20}"/>
                </a:ext>
              </a:extLst>
            </p:cNvPr>
            <p:cNvSpPr/>
            <p:nvPr/>
          </p:nvSpPr>
          <p:spPr>
            <a:xfrm>
              <a:off x="319244" y="4184354"/>
              <a:ext cx="2948354" cy="2005431"/>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a:extLst>
              <a:ext uri="{FF2B5EF4-FFF2-40B4-BE49-F238E27FC236}">
                <a16:creationId xmlns:a16="http://schemas.microsoft.com/office/drawing/2014/main" id="{5D481324-62A5-4A85-B121-B40BCBAA3364}"/>
              </a:ext>
            </a:extLst>
          </p:cNvPr>
          <p:cNvGrpSpPr/>
          <p:nvPr/>
        </p:nvGrpSpPr>
        <p:grpSpPr>
          <a:xfrm>
            <a:off x="6542481" y="3650951"/>
            <a:ext cx="2948354" cy="2005431"/>
            <a:chOff x="6886460" y="4140587"/>
            <a:chExt cx="2948354" cy="2005431"/>
          </a:xfrm>
        </p:grpSpPr>
        <p:pic>
          <p:nvPicPr>
            <p:cNvPr id="19" name="图片 18">
              <a:extLst>
                <a:ext uri="{FF2B5EF4-FFF2-40B4-BE49-F238E27FC236}">
                  <a16:creationId xmlns:a16="http://schemas.microsoft.com/office/drawing/2014/main" id="{B4D40C32-40F0-44A5-8608-509F5B93C6A8}"/>
                </a:ext>
              </a:extLst>
            </p:cNvPr>
            <p:cNvPicPr>
              <a:picLocks noChangeAspect="1"/>
            </p:cNvPicPr>
            <p:nvPr/>
          </p:nvPicPr>
          <p:blipFill>
            <a:blip r:embed="rId6"/>
            <a:stretch>
              <a:fillRect/>
            </a:stretch>
          </p:blipFill>
          <p:spPr>
            <a:xfrm>
              <a:off x="7069047" y="4315423"/>
              <a:ext cx="2583180" cy="1685259"/>
            </a:xfrm>
            <a:prstGeom prst="rect">
              <a:avLst/>
            </a:prstGeom>
          </p:spPr>
        </p:pic>
        <p:sp>
          <p:nvSpPr>
            <p:cNvPr id="24" name="矩形 23">
              <a:extLst>
                <a:ext uri="{FF2B5EF4-FFF2-40B4-BE49-F238E27FC236}">
                  <a16:creationId xmlns:a16="http://schemas.microsoft.com/office/drawing/2014/main" id="{E4B2DD8E-06AD-466D-A506-E4D317F4A72C}"/>
                </a:ext>
              </a:extLst>
            </p:cNvPr>
            <p:cNvSpPr/>
            <p:nvPr/>
          </p:nvSpPr>
          <p:spPr>
            <a:xfrm>
              <a:off x="6886460" y="4140587"/>
              <a:ext cx="2948354" cy="2005431"/>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0" name="组合 29">
            <a:extLst>
              <a:ext uri="{FF2B5EF4-FFF2-40B4-BE49-F238E27FC236}">
                <a16:creationId xmlns:a16="http://schemas.microsoft.com/office/drawing/2014/main" id="{90F324D4-C5A6-46D6-B02F-73AEA220CBC7}"/>
              </a:ext>
            </a:extLst>
          </p:cNvPr>
          <p:cNvGrpSpPr/>
          <p:nvPr/>
        </p:nvGrpSpPr>
        <p:grpSpPr>
          <a:xfrm>
            <a:off x="9896287" y="3650950"/>
            <a:ext cx="2122395" cy="2005431"/>
            <a:chOff x="10452099" y="4184353"/>
            <a:chExt cx="2122395" cy="2005431"/>
          </a:xfrm>
        </p:grpSpPr>
        <p:pic>
          <p:nvPicPr>
            <p:cNvPr id="20" name="图片 19">
              <a:extLst>
                <a:ext uri="{FF2B5EF4-FFF2-40B4-BE49-F238E27FC236}">
                  <a16:creationId xmlns:a16="http://schemas.microsoft.com/office/drawing/2014/main" id="{4B3967D7-7508-4AF6-A1F3-9B944D3690D0}"/>
                </a:ext>
              </a:extLst>
            </p:cNvPr>
            <p:cNvPicPr>
              <a:picLocks noChangeAspect="1"/>
            </p:cNvPicPr>
            <p:nvPr/>
          </p:nvPicPr>
          <p:blipFill>
            <a:blip r:embed="rId7"/>
            <a:stretch>
              <a:fillRect/>
            </a:stretch>
          </p:blipFill>
          <p:spPr>
            <a:xfrm>
              <a:off x="10574454" y="4277010"/>
              <a:ext cx="1915075" cy="1834863"/>
            </a:xfrm>
            <a:prstGeom prst="rect">
              <a:avLst/>
            </a:prstGeom>
          </p:spPr>
        </p:pic>
        <p:sp>
          <p:nvSpPr>
            <p:cNvPr id="25" name="矩形 24">
              <a:extLst>
                <a:ext uri="{FF2B5EF4-FFF2-40B4-BE49-F238E27FC236}">
                  <a16:creationId xmlns:a16="http://schemas.microsoft.com/office/drawing/2014/main" id="{41965188-D7C8-4E54-8CDC-B1CEBEB27BD0}"/>
                </a:ext>
              </a:extLst>
            </p:cNvPr>
            <p:cNvSpPr/>
            <p:nvPr/>
          </p:nvSpPr>
          <p:spPr>
            <a:xfrm>
              <a:off x="10452099" y="4184353"/>
              <a:ext cx="2122395" cy="2005431"/>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文本框 28">
            <a:extLst>
              <a:ext uri="{FF2B5EF4-FFF2-40B4-BE49-F238E27FC236}">
                <a16:creationId xmlns:a16="http://schemas.microsoft.com/office/drawing/2014/main" id="{586882FD-B6B2-4FCA-AE70-7CBBA2A21A0E}"/>
              </a:ext>
            </a:extLst>
          </p:cNvPr>
          <p:cNvSpPr txBox="1"/>
          <p:nvPr/>
        </p:nvSpPr>
        <p:spPr>
          <a:xfrm>
            <a:off x="3886650" y="5708571"/>
            <a:ext cx="1874668" cy="369332"/>
          </a:xfrm>
          <a:prstGeom prst="rect">
            <a:avLst/>
          </a:prstGeom>
          <a:noFill/>
        </p:spPr>
        <p:txBody>
          <a:bodyPr wrap="square">
            <a:spAutoFit/>
          </a:bodyPr>
          <a:lstStyle/>
          <a:p>
            <a:r>
              <a:rPr lang="zh-CN" altLang="en-US" b="0" i="0" dirty="0">
                <a:solidFill>
                  <a:srgbClr val="2A2B2E"/>
                </a:solidFill>
                <a:effectLst/>
                <a:latin typeface="PingFang SC"/>
              </a:rPr>
              <a:t>计算卸载决策</a:t>
            </a:r>
            <a:endParaRPr lang="zh-CN" altLang="en-US" dirty="0"/>
          </a:p>
        </p:txBody>
      </p:sp>
      <p:sp>
        <p:nvSpPr>
          <p:cNvPr id="33" name="文本框 32">
            <a:extLst>
              <a:ext uri="{FF2B5EF4-FFF2-40B4-BE49-F238E27FC236}">
                <a16:creationId xmlns:a16="http://schemas.microsoft.com/office/drawing/2014/main" id="{FF750419-545C-4638-9BA4-1CB708C1D0DC}"/>
              </a:ext>
            </a:extLst>
          </p:cNvPr>
          <p:cNvSpPr txBox="1"/>
          <p:nvPr/>
        </p:nvSpPr>
        <p:spPr>
          <a:xfrm>
            <a:off x="6633883" y="5696382"/>
            <a:ext cx="2743200" cy="369332"/>
          </a:xfrm>
          <a:prstGeom prst="rect">
            <a:avLst/>
          </a:prstGeom>
          <a:noFill/>
        </p:spPr>
        <p:txBody>
          <a:bodyPr wrap="square">
            <a:spAutoFit/>
          </a:bodyPr>
          <a:lstStyle/>
          <a:p>
            <a:r>
              <a:rPr lang="zh-CN" altLang="en-US" b="0" i="0" dirty="0">
                <a:solidFill>
                  <a:srgbClr val="2A2B2E"/>
                </a:solidFill>
                <a:effectLst/>
                <a:latin typeface="PingFang SC"/>
              </a:rPr>
              <a:t>基于射频指纹的设备认证</a:t>
            </a:r>
            <a:endParaRPr lang="zh-CN" altLang="en-US" dirty="0"/>
          </a:p>
        </p:txBody>
      </p:sp>
      <p:sp>
        <p:nvSpPr>
          <p:cNvPr id="35" name="文本框 34">
            <a:extLst>
              <a:ext uri="{FF2B5EF4-FFF2-40B4-BE49-F238E27FC236}">
                <a16:creationId xmlns:a16="http://schemas.microsoft.com/office/drawing/2014/main" id="{483F2000-BC5B-4C0D-844B-FA6DC786D8EB}"/>
              </a:ext>
            </a:extLst>
          </p:cNvPr>
          <p:cNvSpPr txBox="1"/>
          <p:nvPr/>
        </p:nvSpPr>
        <p:spPr>
          <a:xfrm>
            <a:off x="10047930" y="5696382"/>
            <a:ext cx="1996141" cy="369332"/>
          </a:xfrm>
          <a:prstGeom prst="rect">
            <a:avLst/>
          </a:prstGeom>
          <a:noFill/>
        </p:spPr>
        <p:txBody>
          <a:bodyPr wrap="square">
            <a:spAutoFit/>
          </a:bodyPr>
          <a:lstStyle/>
          <a:p>
            <a:r>
              <a:rPr lang="zh-CN" altLang="en-US" b="0" i="0" dirty="0">
                <a:solidFill>
                  <a:srgbClr val="2A2B2E"/>
                </a:solidFill>
                <a:effectLst/>
                <a:latin typeface="PingFang SC"/>
              </a:rPr>
              <a:t>毫米波选择系统</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82568-9637-4177-894F-A419ED0CB1F3}"/>
              </a:ext>
            </a:extLst>
          </p:cNvPr>
          <p:cNvSpPr>
            <a:spLocks noGrp="1"/>
          </p:cNvSpPr>
          <p:nvPr>
            <p:ph type="title"/>
          </p:nvPr>
        </p:nvSpPr>
        <p:spPr>
          <a:xfrm>
            <a:off x="954095" y="128906"/>
            <a:ext cx="8168208" cy="790865"/>
          </a:xfrm>
        </p:spPr>
        <p:txBody>
          <a:bodyPr/>
          <a:lstStyle/>
          <a:p>
            <a:r>
              <a:rPr lang="en-US" altLang="zh-CN" dirty="0">
                <a:sym typeface="+mn-lt"/>
              </a:rPr>
              <a:t>1.1 Background and Related Works</a:t>
            </a:r>
            <a:endParaRPr lang="zh-CN" altLang="en-US" dirty="0"/>
          </a:p>
        </p:txBody>
      </p:sp>
      <p:sp>
        <p:nvSpPr>
          <p:cNvPr id="3" name="灯片编号占位符 2">
            <a:extLst>
              <a:ext uri="{FF2B5EF4-FFF2-40B4-BE49-F238E27FC236}">
                <a16:creationId xmlns:a16="http://schemas.microsoft.com/office/drawing/2014/main" id="{59476E21-E5E7-4194-B79E-6B1C7CFD22DE}"/>
              </a:ext>
            </a:extLst>
          </p:cNvPr>
          <p:cNvSpPr>
            <a:spLocks noGrp="1"/>
          </p:cNvSpPr>
          <p:nvPr>
            <p:ph type="sldNum" sz="quarter" idx="12"/>
          </p:nvPr>
        </p:nvSpPr>
        <p:spPr/>
        <p:txBody>
          <a:bodyPr/>
          <a:lstStyle/>
          <a:p>
            <a:fld id="{2515AB8F-1C56-49E9-90C8-78D22B0C1B97}" type="slidenum">
              <a:rPr lang="zh-CN" altLang="en-US" smtClean="0"/>
              <a:t>4</a:t>
            </a:fld>
            <a:endParaRPr lang="zh-CN" altLang="en-US" dirty="0"/>
          </a:p>
        </p:txBody>
      </p:sp>
      <p:sp>
        <p:nvSpPr>
          <p:cNvPr id="5" name="文本框 4">
            <a:extLst>
              <a:ext uri="{FF2B5EF4-FFF2-40B4-BE49-F238E27FC236}">
                <a16:creationId xmlns:a16="http://schemas.microsoft.com/office/drawing/2014/main" id="{09789DA7-42AB-4AC6-97BF-C9778FC8F168}"/>
              </a:ext>
            </a:extLst>
          </p:cNvPr>
          <p:cNvSpPr txBox="1"/>
          <p:nvPr/>
        </p:nvSpPr>
        <p:spPr>
          <a:xfrm>
            <a:off x="643890" y="1157411"/>
            <a:ext cx="10660380" cy="1708160"/>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p"/>
            </a:pPr>
            <a:r>
              <a:rPr lang="zh-CN" altLang="en-US" dirty="0">
                <a:solidFill>
                  <a:srgbClr val="2A2B2E"/>
                </a:solidFill>
                <a:latin typeface="+mn-ea"/>
              </a:rPr>
              <a:t>语义输出（例如，图像，音频和文本）的高维性质在将传统的后门攻击方法应用于此类系统时提出了固有的挑战。</a:t>
            </a:r>
            <a:endParaRPr lang="en-US" altLang="zh-CN" dirty="0">
              <a:solidFill>
                <a:srgbClr val="2A2B2E"/>
              </a:solidFill>
              <a:latin typeface="+mn-ea"/>
            </a:endParaRPr>
          </a:p>
          <a:p>
            <a:pPr marL="285750" marR="0" lvl="0" indent="-285750" fontAlgn="base">
              <a:lnSpc>
                <a:spcPct val="100000"/>
              </a:lnSpc>
              <a:spcBef>
                <a:spcPts val="600"/>
              </a:spcBef>
              <a:spcAft>
                <a:spcPts val="600"/>
              </a:spcAft>
              <a:buClrTx/>
              <a:buSzTx/>
              <a:buFont typeface="Wingdings" panose="05000000000000000000" pitchFamily="2" charset="2"/>
              <a:buChar char="p"/>
              <a:tabLst/>
            </a:pPr>
            <a:r>
              <a:rPr lang="zh-CN" altLang="zh-CN" dirty="0">
                <a:solidFill>
                  <a:srgbClr val="2A2B2E"/>
                </a:solidFill>
                <a:latin typeface="+mn-ea"/>
              </a:rPr>
              <a:t>值得注意的是，一项开创性的工作[1]首先确定了后门攻击在语义通信框架中操纵重构符号的可能性。</a:t>
            </a:r>
            <a:r>
              <a:rPr lang="zh-CN" altLang="en-US" dirty="0">
                <a:solidFill>
                  <a:srgbClr val="2A2B2E"/>
                </a:solidFill>
                <a:latin typeface="+mn-ea"/>
              </a:rPr>
              <a:t>他们的研究提出了一个后门攻击语义符号（</a:t>
            </a:r>
            <a:r>
              <a:rPr lang="en-US" altLang="zh-CN" dirty="0">
                <a:solidFill>
                  <a:srgbClr val="2A2B2E"/>
                </a:solidFill>
                <a:latin typeface="+mn-ea"/>
              </a:rPr>
              <a:t>BASS</a:t>
            </a:r>
            <a:r>
              <a:rPr lang="zh-CN" altLang="en-US" dirty="0">
                <a:solidFill>
                  <a:srgbClr val="2A2B2E"/>
                </a:solidFill>
                <a:latin typeface="+mn-ea"/>
              </a:rPr>
              <a:t>）范式。</a:t>
            </a:r>
            <a:endParaRPr lang="zh-CN" altLang="zh-CN" dirty="0">
              <a:solidFill>
                <a:srgbClr val="2A2B2E"/>
              </a:solidFill>
              <a:latin typeface="+mn-ea"/>
            </a:endParaRPr>
          </a:p>
          <a:p>
            <a:endParaRPr lang="zh-CN" altLang="en-US" dirty="0"/>
          </a:p>
        </p:txBody>
      </p:sp>
      <p:pic>
        <p:nvPicPr>
          <p:cNvPr id="7" name="图片 6">
            <a:extLst>
              <a:ext uri="{FF2B5EF4-FFF2-40B4-BE49-F238E27FC236}">
                <a16:creationId xmlns:a16="http://schemas.microsoft.com/office/drawing/2014/main" id="{62865EB8-B52C-4A21-BEF8-DA03EAD4A844}"/>
              </a:ext>
            </a:extLst>
          </p:cNvPr>
          <p:cNvPicPr>
            <a:picLocks noChangeAspect="1"/>
          </p:cNvPicPr>
          <p:nvPr/>
        </p:nvPicPr>
        <p:blipFill>
          <a:blip r:embed="rId3"/>
          <a:stretch>
            <a:fillRect/>
          </a:stretch>
        </p:blipFill>
        <p:spPr>
          <a:xfrm>
            <a:off x="0" y="2430464"/>
            <a:ext cx="6132020" cy="3698874"/>
          </a:xfrm>
          <a:prstGeom prst="rect">
            <a:avLst/>
          </a:prstGeom>
        </p:spPr>
      </p:pic>
      <p:sp>
        <p:nvSpPr>
          <p:cNvPr id="9" name="文本框 8">
            <a:extLst>
              <a:ext uri="{FF2B5EF4-FFF2-40B4-BE49-F238E27FC236}">
                <a16:creationId xmlns:a16="http://schemas.microsoft.com/office/drawing/2014/main" id="{C4ECFB0F-30F8-424C-9F85-B3E8C867E461}"/>
              </a:ext>
            </a:extLst>
          </p:cNvPr>
          <p:cNvSpPr txBox="1"/>
          <p:nvPr/>
        </p:nvSpPr>
        <p:spPr>
          <a:xfrm>
            <a:off x="6096000" y="3010322"/>
            <a:ext cx="6096000" cy="2539157"/>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p"/>
            </a:pPr>
            <a:r>
              <a:rPr lang="zh-CN" altLang="en-US" dirty="0">
                <a:solidFill>
                  <a:srgbClr val="2A2B2E"/>
                </a:solidFill>
                <a:latin typeface="+mn-ea"/>
              </a:rPr>
              <a:t>Non-stealthy：这种攻击方法由于其可观察的触发特征和确定的激活机制已经得到了安全界的广泛关注。有效的后门攻击应该利用学习系统的固有漏洞，同时将后门无缝地隐藏在良性特征中。</a:t>
            </a:r>
            <a:endParaRPr lang="en-US" altLang="zh-CN" dirty="0">
              <a:solidFill>
                <a:srgbClr val="2A2B2E"/>
              </a:solidFill>
              <a:latin typeface="+mn-ea"/>
            </a:endParaRPr>
          </a:p>
          <a:p>
            <a:pPr marL="285750" indent="-285750">
              <a:spcBef>
                <a:spcPts val="600"/>
              </a:spcBef>
              <a:spcAft>
                <a:spcPts val="600"/>
              </a:spcAft>
              <a:buFont typeface="Wingdings" panose="05000000000000000000" pitchFamily="2" charset="2"/>
              <a:buChar char="p"/>
            </a:pPr>
            <a:r>
              <a:rPr lang="en-US" altLang="zh-CN" dirty="0">
                <a:solidFill>
                  <a:srgbClr val="2A2B2E"/>
                </a:solidFill>
                <a:latin typeface="+mn-ea"/>
              </a:rPr>
              <a:t>Non-deployment :</a:t>
            </a:r>
            <a:r>
              <a:rPr lang="zh-CN" altLang="en-US" dirty="0">
                <a:solidFill>
                  <a:srgbClr val="2A2B2E"/>
                </a:solidFill>
                <a:latin typeface="+mn-ea"/>
              </a:rPr>
              <a:t>现代机器学习服务架构通常强制执行严格的数据访问控制和输入清理机制，特别是在安全敏感的应用程序中，攻击者没有权限操纵用户的输入。</a:t>
            </a:r>
            <a:endParaRPr lang="en-US" altLang="zh-CN" dirty="0">
              <a:solidFill>
                <a:srgbClr val="2A2B2E"/>
              </a:solidFill>
              <a:latin typeface="+mn-ea"/>
            </a:endParaRPr>
          </a:p>
          <a:p>
            <a:endParaRPr lang="zh-CN" altLang="en-US" dirty="0"/>
          </a:p>
        </p:txBody>
      </p:sp>
      <p:sp>
        <p:nvSpPr>
          <p:cNvPr id="11" name="文本框 10">
            <a:extLst>
              <a:ext uri="{FF2B5EF4-FFF2-40B4-BE49-F238E27FC236}">
                <a16:creationId xmlns:a16="http://schemas.microsoft.com/office/drawing/2014/main" id="{3AD0BEAC-5041-4226-B97F-021D252F5126}"/>
              </a:ext>
            </a:extLst>
          </p:cNvPr>
          <p:cNvSpPr txBox="1"/>
          <p:nvPr/>
        </p:nvSpPr>
        <p:spPr>
          <a:xfrm>
            <a:off x="91440" y="6177916"/>
            <a:ext cx="11871960" cy="646331"/>
          </a:xfrm>
          <a:prstGeom prst="rect">
            <a:avLst/>
          </a:prstGeom>
          <a:noFill/>
        </p:spPr>
        <p:txBody>
          <a:bodyPr wrap="square">
            <a:spAutoFit/>
          </a:bodyPr>
          <a:lstStyle/>
          <a:p>
            <a:r>
              <a:rPr lang="en-US" altLang="zh-CN" dirty="0">
                <a:solidFill>
                  <a:schemeClr val="bg1">
                    <a:lumMod val="75000"/>
                  </a:schemeClr>
                </a:solidFill>
              </a:rPr>
              <a:t>[1]</a:t>
            </a:r>
            <a:r>
              <a:rPr lang="zh-CN" altLang="en-US" dirty="0">
                <a:solidFill>
                  <a:schemeClr val="bg1">
                    <a:lumMod val="75000"/>
                  </a:schemeClr>
                </a:solidFill>
              </a:rPr>
              <a:t>Y. Zhou, R. Q. Hu, and Y. Qian, “Backdoor attacks and defenseson semantic-symbol reconstruction in semantic communications,” arXivpreprint arXiv:2404.13279, 2024.</a:t>
            </a:r>
          </a:p>
        </p:txBody>
      </p:sp>
    </p:spTree>
    <p:extLst>
      <p:ext uri="{BB962C8B-B14F-4D97-AF65-F5344CB8AC3E}">
        <p14:creationId xmlns:p14="http://schemas.microsoft.com/office/powerpoint/2010/main" val="2759481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2515AB8F-1C56-49E9-90C8-78D22B0C1B97}" type="slidenum">
              <a:rPr lang="zh-CN" altLang="en-US" smtClean="0">
                <a:sym typeface="+mn-lt"/>
              </a:rPr>
              <a:t>5</a:t>
            </a:fld>
            <a:endParaRPr lang="zh-CN" altLang="en-US">
              <a:sym typeface="+mn-lt"/>
            </a:endParaRPr>
          </a:p>
        </p:txBody>
      </p:sp>
      <p:pic>
        <p:nvPicPr>
          <p:cNvPr id="49" name="图片 48"/>
          <p:cNvPicPr>
            <a:picLocks noChangeAspect="1"/>
          </p:cNvPicPr>
          <p:nvPr/>
        </p:nvPicPr>
        <p:blipFill>
          <a:blip r:embed="rId4"/>
          <a:stretch>
            <a:fillRect/>
          </a:stretch>
        </p:blipFill>
        <p:spPr>
          <a:xfrm>
            <a:off x="390516" y="-15735"/>
            <a:ext cx="560697" cy="1044434"/>
          </a:xfrm>
          <a:prstGeom prst="rect">
            <a:avLst/>
          </a:prstGeom>
        </p:spPr>
      </p:pic>
      <p:sp>
        <p:nvSpPr>
          <p:cNvPr id="6" name="标题 5">
            <a:extLst>
              <a:ext uri="{FF2B5EF4-FFF2-40B4-BE49-F238E27FC236}">
                <a16:creationId xmlns:a16="http://schemas.microsoft.com/office/drawing/2014/main" id="{CA5ACDDA-09A0-48BC-BB7B-633FA577D224}"/>
              </a:ext>
            </a:extLst>
          </p:cNvPr>
          <p:cNvSpPr>
            <a:spLocks noGrp="1"/>
          </p:cNvSpPr>
          <p:nvPr>
            <p:ph type="title"/>
          </p:nvPr>
        </p:nvSpPr>
        <p:spPr>
          <a:xfrm>
            <a:off x="951213" y="111049"/>
            <a:ext cx="8168208" cy="790865"/>
          </a:xfrm>
        </p:spPr>
        <p:txBody>
          <a:bodyPr/>
          <a:lstStyle/>
          <a:p>
            <a:r>
              <a:rPr lang="en-US" altLang="zh-CN" dirty="0"/>
              <a:t>1.2 Our Work</a:t>
            </a:r>
            <a:endParaRPr lang="zh-CN" altLang="en-US" dirty="0"/>
          </a:p>
        </p:txBody>
      </p:sp>
      <p:pic>
        <p:nvPicPr>
          <p:cNvPr id="9" name="图片 8">
            <a:extLst>
              <a:ext uri="{FF2B5EF4-FFF2-40B4-BE49-F238E27FC236}">
                <a16:creationId xmlns:a16="http://schemas.microsoft.com/office/drawing/2014/main" id="{8C492CF3-F4F4-43D6-AB6C-DD9C0FFC85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7030" y="1218819"/>
            <a:ext cx="4696833" cy="4184140"/>
          </a:xfrm>
          <a:prstGeom prst="rect">
            <a:avLst/>
          </a:prstGeom>
        </p:spPr>
      </p:pic>
      <p:grpSp>
        <p:nvGrpSpPr>
          <p:cNvPr id="22" name="组合 21">
            <a:extLst>
              <a:ext uri="{FF2B5EF4-FFF2-40B4-BE49-F238E27FC236}">
                <a16:creationId xmlns:a16="http://schemas.microsoft.com/office/drawing/2014/main" id="{779B6976-F754-4C12-8A8F-847DD0CF25FA}"/>
              </a:ext>
            </a:extLst>
          </p:cNvPr>
          <p:cNvGrpSpPr/>
          <p:nvPr/>
        </p:nvGrpSpPr>
        <p:grpSpPr>
          <a:xfrm>
            <a:off x="0" y="1310639"/>
            <a:ext cx="2255520" cy="1549063"/>
            <a:chOff x="114300" y="1310640"/>
            <a:chExt cx="2255520" cy="1549063"/>
          </a:xfrm>
        </p:grpSpPr>
        <p:sp>
          <p:nvSpPr>
            <p:cNvPr id="12" name="文本框 11">
              <a:extLst>
                <a:ext uri="{FF2B5EF4-FFF2-40B4-BE49-F238E27FC236}">
                  <a16:creationId xmlns:a16="http://schemas.microsoft.com/office/drawing/2014/main" id="{4BF3AE5E-D2CF-4F31-8FBE-A08A10569AC5}"/>
                </a:ext>
              </a:extLst>
            </p:cNvPr>
            <p:cNvSpPr txBox="1"/>
            <p:nvPr/>
          </p:nvSpPr>
          <p:spPr>
            <a:xfrm>
              <a:off x="114300" y="1382375"/>
              <a:ext cx="2255520" cy="1477328"/>
            </a:xfrm>
            <a:prstGeom prst="rect">
              <a:avLst/>
            </a:prstGeom>
            <a:noFill/>
          </p:spPr>
          <p:txBody>
            <a:bodyPr wrap="square">
              <a:spAutoFit/>
            </a:bodyPr>
            <a:lstStyle/>
            <a:p>
              <a:pPr algn="ctr"/>
              <a:r>
                <a:rPr lang="zh-CN" altLang="en-US" b="0" i="0" dirty="0">
                  <a:solidFill>
                    <a:srgbClr val="2A2B2E"/>
                  </a:solidFill>
                  <a:effectLst/>
                  <a:latin typeface="PingFang SC"/>
                </a:rPr>
                <a:t>反向传播过程中，</a:t>
              </a:r>
              <a:endParaRPr lang="en-US" altLang="zh-CN" b="0" i="0" dirty="0">
                <a:solidFill>
                  <a:srgbClr val="2A2B2E"/>
                </a:solidFill>
                <a:effectLst/>
                <a:latin typeface="PingFang SC"/>
              </a:endParaRPr>
            </a:p>
            <a:p>
              <a:pPr algn="ctr"/>
              <a:endParaRPr lang="en-US" altLang="zh-CN" dirty="0">
                <a:solidFill>
                  <a:srgbClr val="2A2B2E"/>
                </a:solidFill>
                <a:latin typeface="PingFang SC"/>
              </a:endParaRPr>
            </a:p>
            <a:p>
              <a:pPr algn="ctr"/>
              <a:r>
                <a:rPr lang="zh-CN" altLang="en-US" b="0" i="0" dirty="0">
                  <a:solidFill>
                    <a:srgbClr val="2A2B2E"/>
                  </a:solidFill>
                  <a:effectLst/>
                  <a:latin typeface="PingFang SC"/>
                </a:rPr>
                <a:t>直接影响梯度计算，从而影响模型参数的更新。</a:t>
              </a:r>
              <a:endParaRPr lang="zh-CN" altLang="en-US" dirty="0"/>
            </a:p>
          </p:txBody>
        </p:sp>
        <p:graphicFrame>
          <p:nvGraphicFramePr>
            <p:cNvPr id="15" name="对象 14">
              <a:extLst>
                <a:ext uri="{FF2B5EF4-FFF2-40B4-BE49-F238E27FC236}">
                  <a16:creationId xmlns:a16="http://schemas.microsoft.com/office/drawing/2014/main" id="{DCDE84A2-D439-4A9B-8B65-5C7D2476E0A0}"/>
                </a:ext>
              </a:extLst>
            </p:cNvPr>
            <p:cNvGraphicFramePr>
              <a:graphicFrameLocks noChangeAspect="1"/>
            </p:cNvGraphicFramePr>
            <p:nvPr>
              <p:extLst>
                <p:ext uri="{D42A27DB-BD31-4B8C-83A1-F6EECF244321}">
                  <p14:modId xmlns:p14="http://schemas.microsoft.com/office/powerpoint/2010/main" val="2541727390"/>
                </p:ext>
              </p:extLst>
            </p:nvPr>
          </p:nvGraphicFramePr>
          <p:xfrm>
            <a:off x="815838" y="1717992"/>
            <a:ext cx="887550" cy="278447"/>
          </p:xfrm>
          <a:graphic>
            <a:graphicData uri="http://schemas.openxmlformats.org/presentationml/2006/ole">
              <mc:AlternateContent xmlns:mc="http://schemas.openxmlformats.org/markup-compatibility/2006">
                <mc:Choice xmlns:v="urn:schemas-microsoft-com:vml" Requires="v">
                  <p:oleObj spid="_x0000_s4203" name="Equation" r:id="rId6" imgW="647640" imgH="203040" progId="Equation.DSMT4">
                    <p:embed/>
                  </p:oleObj>
                </mc:Choice>
                <mc:Fallback>
                  <p:oleObj name="Equation" r:id="rId6" imgW="647640" imgH="203040" progId="Equation.DSMT4">
                    <p:embed/>
                    <p:pic>
                      <p:nvPicPr>
                        <p:cNvPr id="0" name=""/>
                        <p:cNvPicPr/>
                        <p:nvPr/>
                      </p:nvPicPr>
                      <p:blipFill>
                        <a:blip r:embed="rId7"/>
                        <a:stretch>
                          <a:fillRect/>
                        </a:stretch>
                      </p:blipFill>
                      <p:spPr>
                        <a:xfrm>
                          <a:off x="815838" y="1717992"/>
                          <a:ext cx="887550" cy="278447"/>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727A7C14-3773-40BF-9A95-4857E9EC3915}"/>
                </a:ext>
              </a:extLst>
            </p:cNvPr>
            <p:cNvSpPr/>
            <p:nvPr/>
          </p:nvSpPr>
          <p:spPr>
            <a:xfrm>
              <a:off x="175260" y="1310640"/>
              <a:ext cx="2133600" cy="1549063"/>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219F13F1-5178-47C8-9E61-2C9F9A53A239}"/>
              </a:ext>
            </a:extLst>
          </p:cNvPr>
          <p:cNvGrpSpPr/>
          <p:nvPr/>
        </p:nvGrpSpPr>
        <p:grpSpPr>
          <a:xfrm>
            <a:off x="2442482" y="1310639"/>
            <a:ext cx="2133600" cy="1549063"/>
            <a:chOff x="2403483" y="1313795"/>
            <a:chExt cx="2133600" cy="1549063"/>
          </a:xfrm>
        </p:grpSpPr>
        <p:sp>
          <p:nvSpPr>
            <p:cNvPr id="14" name="文本框 13">
              <a:extLst>
                <a:ext uri="{FF2B5EF4-FFF2-40B4-BE49-F238E27FC236}">
                  <a16:creationId xmlns:a16="http://schemas.microsoft.com/office/drawing/2014/main" id="{D65FAFC0-3E74-4FB9-A60E-68CA49AFBE76}"/>
                </a:ext>
              </a:extLst>
            </p:cNvPr>
            <p:cNvSpPr txBox="1"/>
            <p:nvPr/>
          </p:nvSpPr>
          <p:spPr>
            <a:xfrm>
              <a:off x="2468253" y="1382375"/>
              <a:ext cx="2004060" cy="1477328"/>
            </a:xfrm>
            <a:prstGeom prst="rect">
              <a:avLst/>
            </a:prstGeom>
            <a:noFill/>
          </p:spPr>
          <p:txBody>
            <a:bodyPr wrap="square">
              <a:spAutoFit/>
            </a:bodyPr>
            <a:lstStyle/>
            <a:p>
              <a:pPr algn="ctr"/>
              <a:r>
                <a:rPr lang="zh-CN" altLang="en-US" b="0" i="0" dirty="0">
                  <a:solidFill>
                    <a:srgbClr val="2A2B2E"/>
                  </a:solidFill>
                  <a:effectLst/>
                  <a:latin typeface="PingFang SC"/>
                </a:rPr>
                <a:t>信道增益的分布特性和噪声的功率谱特性可以有效地区分不同的信道</a:t>
              </a:r>
              <a:r>
                <a:rPr lang="zh-CN" altLang="en-US" dirty="0">
                  <a:solidFill>
                    <a:srgbClr val="2A2B2E"/>
                  </a:solidFill>
                  <a:latin typeface="PingFang SC"/>
                </a:rPr>
                <a:t>条件</a:t>
              </a:r>
              <a:r>
                <a:rPr lang="zh-CN" altLang="en-US" b="0" i="0" dirty="0">
                  <a:solidFill>
                    <a:srgbClr val="2A2B2E"/>
                  </a:solidFill>
                  <a:effectLst/>
                  <a:latin typeface="PingFang SC"/>
                </a:rPr>
                <a:t>。</a:t>
              </a:r>
              <a:endParaRPr lang="zh-CN" altLang="en-US" dirty="0"/>
            </a:p>
          </p:txBody>
        </p:sp>
        <p:sp>
          <p:nvSpPr>
            <p:cNvPr id="19" name="矩形 18">
              <a:extLst>
                <a:ext uri="{FF2B5EF4-FFF2-40B4-BE49-F238E27FC236}">
                  <a16:creationId xmlns:a16="http://schemas.microsoft.com/office/drawing/2014/main" id="{3A68C2E9-48B3-4338-9CF4-C0C930741208}"/>
                </a:ext>
              </a:extLst>
            </p:cNvPr>
            <p:cNvSpPr/>
            <p:nvPr/>
          </p:nvSpPr>
          <p:spPr>
            <a:xfrm>
              <a:off x="2403483" y="1313795"/>
              <a:ext cx="2133600" cy="1549063"/>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FBD041D7-86B6-45FB-93E7-959D9E5EDB0B}"/>
              </a:ext>
            </a:extLst>
          </p:cNvPr>
          <p:cNvGrpSpPr/>
          <p:nvPr/>
        </p:nvGrpSpPr>
        <p:grpSpPr>
          <a:xfrm>
            <a:off x="4696834" y="1310639"/>
            <a:ext cx="2255520" cy="1567459"/>
            <a:chOff x="4797270" y="1310639"/>
            <a:chExt cx="2255520" cy="1567459"/>
          </a:xfrm>
        </p:grpSpPr>
        <p:sp>
          <p:nvSpPr>
            <p:cNvPr id="16" name="文本框 15">
              <a:extLst>
                <a:ext uri="{FF2B5EF4-FFF2-40B4-BE49-F238E27FC236}">
                  <a16:creationId xmlns:a16="http://schemas.microsoft.com/office/drawing/2014/main" id="{CB1404C7-E11B-4DD4-8E19-D554497841BE}"/>
                </a:ext>
              </a:extLst>
            </p:cNvPr>
            <p:cNvSpPr txBox="1"/>
            <p:nvPr/>
          </p:nvSpPr>
          <p:spPr>
            <a:xfrm>
              <a:off x="4797270" y="1400770"/>
              <a:ext cx="2255520" cy="1477328"/>
            </a:xfrm>
            <a:prstGeom prst="rect">
              <a:avLst/>
            </a:prstGeom>
            <a:noFill/>
          </p:spPr>
          <p:txBody>
            <a:bodyPr wrap="square">
              <a:spAutoFit/>
            </a:bodyPr>
            <a:lstStyle/>
            <a:p>
              <a:pPr algn="ctr"/>
              <a:r>
                <a:rPr lang="zh-CN" altLang="en-US" b="0" i="0" dirty="0">
                  <a:solidFill>
                    <a:srgbClr val="2A2B2E"/>
                  </a:solidFill>
                  <a:effectLst/>
                  <a:latin typeface="PingFang SC"/>
                </a:rPr>
                <a:t>信道条件表现出动态时变特性，并且可能经历严重的退化，包括深度衰落和突发干扰。</a:t>
              </a:r>
              <a:endParaRPr lang="zh-CN" altLang="en-US" dirty="0"/>
            </a:p>
          </p:txBody>
        </p:sp>
        <p:sp>
          <p:nvSpPr>
            <p:cNvPr id="20" name="矩形 19">
              <a:extLst>
                <a:ext uri="{FF2B5EF4-FFF2-40B4-BE49-F238E27FC236}">
                  <a16:creationId xmlns:a16="http://schemas.microsoft.com/office/drawing/2014/main" id="{303607A3-2270-4BAC-8B5F-678B64440889}"/>
                </a:ext>
              </a:extLst>
            </p:cNvPr>
            <p:cNvSpPr/>
            <p:nvPr/>
          </p:nvSpPr>
          <p:spPr>
            <a:xfrm>
              <a:off x="4858230" y="1310639"/>
              <a:ext cx="2133600" cy="1549063"/>
            </a:xfrm>
            <a:prstGeom prst="rect">
              <a:avLst/>
            </a:pr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B07FC8C1-8FAB-463B-84DF-7FDBB70B93FA}"/>
              </a:ext>
            </a:extLst>
          </p:cNvPr>
          <p:cNvSpPr txBox="1"/>
          <p:nvPr/>
        </p:nvSpPr>
        <p:spPr>
          <a:xfrm>
            <a:off x="1506861" y="4560391"/>
            <a:ext cx="3942362" cy="646331"/>
          </a:xfrm>
          <a:prstGeom prst="rect">
            <a:avLst/>
          </a:prstGeom>
          <a:noFill/>
        </p:spPr>
        <p:txBody>
          <a:bodyPr wrap="none" rtlCol="0">
            <a:spAutoFit/>
          </a:bodyPr>
          <a:lstStyle/>
          <a:p>
            <a:pPr algn="ctr"/>
            <a:r>
              <a:rPr lang="en-US" altLang="zh-CN" b="1" dirty="0">
                <a:latin typeface="Times New Roman" panose="02020603050405020304" pitchFamily="18" charset="0"/>
                <a:cs typeface="Times New Roman" panose="02020603050405020304" pitchFamily="18" charset="0"/>
              </a:rPr>
              <a:t>CT-BA</a:t>
            </a:r>
          </a:p>
          <a:p>
            <a:pPr algn="ctr"/>
            <a:r>
              <a:rPr lang="en-US" altLang="zh-CN" b="1" dirty="0">
                <a:latin typeface="Times New Roman" panose="02020603050405020304" pitchFamily="18" charset="0"/>
                <a:cs typeface="Times New Roman" panose="02020603050405020304" pitchFamily="18" charset="0"/>
              </a:rPr>
              <a:t>(Channel-Triggered Backdoor Attack)</a:t>
            </a:r>
            <a:endParaRPr lang="zh-CN" altLang="en-US" b="1" dirty="0">
              <a:latin typeface="Times New Roman" panose="02020603050405020304" pitchFamily="18" charset="0"/>
              <a:cs typeface="Times New Roman" panose="02020603050405020304" pitchFamily="18" charset="0"/>
            </a:endParaRPr>
          </a:p>
        </p:txBody>
      </p:sp>
      <p:sp>
        <p:nvSpPr>
          <p:cNvPr id="26" name="箭头: 燕尾形 25">
            <a:extLst>
              <a:ext uri="{FF2B5EF4-FFF2-40B4-BE49-F238E27FC236}">
                <a16:creationId xmlns:a16="http://schemas.microsoft.com/office/drawing/2014/main" id="{27120277-F05B-4DC0-9CAC-2030D11C810F}"/>
              </a:ext>
            </a:extLst>
          </p:cNvPr>
          <p:cNvSpPr/>
          <p:nvPr/>
        </p:nvSpPr>
        <p:spPr>
          <a:xfrm rot="5400000">
            <a:off x="2941320" y="3360420"/>
            <a:ext cx="990600" cy="891540"/>
          </a:xfrm>
          <a:prstGeom prst="notchedRightArrow">
            <a:avLst/>
          </a:prstGeom>
          <a:solidFill>
            <a:srgbClr val="4D6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E885F-5DA9-A034-7707-4CB5A5168F77}"/>
              </a:ext>
            </a:extLst>
          </p:cNvPr>
          <p:cNvSpPr>
            <a:spLocks noGrp="1"/>
          </p:cNvSpPr>
          <p:nvPr>
            <p:ph type="sldNum" sz="quarter" idx="12"/>
          </p:nvPr>
        </p:nvSpPr>
        <p:spPr/>
        <p:txBody>
          <a:bodyPr/>
          <a:lstStyle/>
          <a:p>
            <a:fld id="{2515AB8F-1C56-49E9-90C8-78D22B0C1B97}" type="slidenum">
              <a:rPr lang="zh-CN" altLang="en-US" smtClean="0"/>
              <a:t>6</a:t>
            </a:fld>
            <a:endParaRPr lang="zh-CN" altLang="en-US" dirty="0"/>
          </a:p>
        </p:txBody>
      </p:sp>
      <p:sp>
        <p:nvSpPr>
          <p:cNvPr id="19" name="矩形: 圆角 18">
            <a:extLst>
              <a:ext uri="{FF2B5EF4-FFF2-40B4-BE49-F238E27FC236}">
                <a16:creationId xmlns:a16="http://schemas.microsoft.com/office/drawing/2014/main" id="{54B0DB61-B3EB-805B-80AF-488EECE4784A}"/>
              </a:ext>
            </a:extLst>
          </p:cNvPr>
          <p:cNvSpPr/>
          <p:nvPr/>
        </p:nvSpPr>
        <p:spPr>
          <a:xfrm>
            <a:off x="1269507" y="2556769"/>
            <a:ext cx="898589" cy="3045793"/>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A1FD4A72-F64B-8D3A-C38F-E4166BB50616}"/>
              </a:ext>
            </a:extLst>
          </p:cNvPr>
          <p:cNvSpPr/>
          <p:nvPr/>
        </p:nvSpPr>
        <p:spPr>
          <a:xfrm>
            <a:off x="9967880" y="2524816"/>
            <a:ext cx="898589" cy="3045793"/>
          </a:xfrm>
          <a:prstGeom prst="round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5">
            <a:extLst>
              <a:ext uri="{FF2B5EF4-FFF2-40B4-BE49-F238E27FC236}">
                <a16:creationId xmlns:a16="http://schemas.microsoft.com/office/drawing/2014/main" id="{E632E13E-2A83-4958-A5A4-27DB9DAC652D}"/>
              </a:ext>
            </a:extLst>
          </p:cNvPr>
          <p:cNvSpPr>
            <a:spLocks noGrp="1"/>
          </p:cNvSpPr>
          <p:nvPr>
            <p:ph type="title"/>
          </p:nvPr>
        </p:nvSpPr>
        <p:spPr>
          <a:xfrm>
            <a:off x="921270" y="56126"/>
            <a:ext cx="10327022" cy="790865"/>
          </a:xfrm>
        </p:spPr>
        <p:txBody>
          <a:bodyPr>
            <a:normAutofit/>
          </a:bodyPr>
          <a:lstStyle/>
          <a:p>
            <a:r>
              <a:rPr lang="en-US" altLang="zh-CN" dirty="0"/>
              <a:t>2.1 End-to-End semantic communication problem</a:t>
            </a:r>
            <a:endParaRPr lang="zh-CN" altLang="en-US" dirty="0"/>
          </a:p>
        </p:txBody>
      </p:sp>
      <p:grpSp>
        <p:nvGrpSpPr>
          <p:cNvPr id="23" name="组合 22">
            <a:extLst>
              <a:ext uri="{FF2B5EF4-FFF2-40B4-BE49-F238E27FC236}">
                <a16:creationId xmlns:a16="http://schemas.microsoft.com/office/drawing/2014/main" id="{A3380B84-AD1C-4500-9B84-DE740447B6C2}"/>
              </a:ext>
            </a:extLst>
          </p:cNvPr>
          <p:cNvGrpSpPr/>
          <p:nvPr/>
        </p:nvGrpSpPr>
        <p:grpSpPr>
          <a:xfrm>
            <a:off x="1187970" y="1255438"/>
            <a:ext cx="9320724" cy="4360705"/>
            <a:chOff x="1435638" y="1784412"/>
            <a:chExt cx="9320724" cy="4360705"/>
          </a:xfrm>
        </p:grpSpPr>
        <p:pic>
          <p:nvPicPr>
            <p:cNvPr id="24" name="图片 23">
              <a:extLst>
                <a:ext uri="{FF2B5EF4-FFF2-40B4-BE49-F238E27FC236}">
                  <a16:creationId xmlns:a16="http://schemas.microsoft.com/office/drawing/2014/main" id="{547A89F8-30E9-4D97-9C79-F3E16864330E}"/>
                </a:ext>
              </a:extLst>
            </p:cNvPr>
            <p:cNvPicPr>
              <a:picLocks noChangeAspect="1"/>
            </p:cNvPicPr>
            <p:nvPr/>
          </p:nvPicPr>
          <p:blipFill>
            <a:blip r:embed="rId3"/>
            <a:stretch>
              <a:fillRect/>
            </a:stretch>
          </p:blipFill>
          <p:spPr>
            <a:xfrm>
              <a:off x="1435638" y="2323880"/>
              <a:ext cx="9320724" cy="2314543"/>
            </a:xfrm>
            <a:prstGeom prst="rect">
              <a:avLst/>
            </a:prstGeom>
          </p:spPr>
        </p:pic>
        <p:pic>
          <p:nvPicPr>
            <p:cNvPr id="25" name="Picture 6">
              <a:extLst>
                <a:ext uri="{FF2B5EF4-FFF2-40B4-BE49-F238E27FC236}">
                  <a16:creationId xmlns:a16="http://schemas.microsoft.com/office/drawing/2014/main" id="{39853DE7-4A5F-4586-B81D-A7B8584F0E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472"/>
            <a:stretch/>
          </p:blipFill>
          <p:spPr bwMode="auto">
            <a:xfrm>
              <a:off x="6516263" y="5341379"/>
              <a:ext cx="2833991" cy="8037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a:extLst>
                <a:ext uri="{FF2B5EF4-FFF2-40B4-BE49-F238E27FC236}">
                  <a16:creationId xmlns:a16="http://schemas.microsoft.com/office/drawing/2014/main" id="{93970908-3819-42E0-9A1D-EACFE7AE7D3D}"/>
                </a:ext>
              </a:extLst>
            </p:cNvPr>
            <p:cNvGrpSpPr/>
            <p:nvPr/>
          </p:nvGrpSpPr>
          <p:grpSpPr>
            <a:xfrm>
              <a:off x="2024109" y="1784412"/>
              <a:ext cx="7762874" cy="3151572"/>
              <a:chOff x="2024109" y="1784412"/>
              <a:chExt cx="7762874" cy="3151572"/>
            </a:xfrm>
          </p:grpSpPr>
          <p:pic>
            <p:nvPicPr>
              <p:cNvPr id="27" name="Picture 2">
                <a:extLst>
                  <a:ext uri="{FF2B5EF4-FFF2-40B4-BE49-F238E27FC236}">
                    <a16:creationId xmlns:a16="http://schemas.microsoft.com/office/drawing/2014/main" id="{E6E3A80C-10F4-444F-88AD-8193E25DC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5017" y="2043806"/>
                <a:ext cx="2118334" cy="45584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5D69619E-BE09-45A7-9C87-17246BA652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022" y="4054012"/>
                <a:ext cx="2481956" cy="384374"/>
              </a:xfrm>
              <a:prstGeom prst="rect">
                <a:avLst/>
              </a:prstGeom>
              <a:noFill/>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5A5DAF7D-C672-40D3-9CD2-26441792B854}"/>
                  </a:ext>
                </a:extLst>
              </p:cNvPr>
              <p:cNvPicPr>
                <a:picLocks noChangeAspect="1"/>
              </p:cNvPicPr>
              <p:nvPr/>
            </p:nvPicPr>
            <p:blipFill>
              <a:blip r:embed="rId7"/>
              <a:stretch>
                <a:fillRect/>
              </a:stretch>
            </p:blipFill>
            <p:spPr>
              <a:xfrm>
                <a:off x="7381421" y="2088354"/>
                <a:ext cx="2118335" cy="421035"/>
              </a:xfrm>
              <a:prstGeom prst="rect">
                <a:avLst/>
              </a:prstGeom>
            </p:spPr>
          </p:pic>
          <p:sp>
            <p:nvSpPr>
              <p:cNvPr id="30" name="矩形: 圆角 29">
                <a:extLst>
                  <a:ext uri="{FF2B5EF4-FFF2-40B4-BE49-F238E27FC236}">
                    <a16:creationId xmlns:a16="http://schemas.microsoft.com/office/drawing/2014/main" id="{A6C421C7-A0BB-4BA8-8597-F6C58DA1E6CA}"/>
                  </a:ext>
                </a:extLst>
              </p:cNvPr>
              <p:cNvSpPr/>
              <p:nvPr/>
            </p:nvSpPr>
            <p:spPr>
              <a:xfrm>
                <a:off x="2024109" y="1784412"/>
                <a:ext cx="7762874" cy="3151572"/>
              </a:xfrm>
              <a:prstGeom prst="roundRect">
                <a:avLst/>
              </a:prstGeom>
              <a:noFill/>
              <a:ln w="38100">
                <a:solidFill>
                  <a:srgbClr val="4D6E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1" name="图片 30">
            <a:extLst>
              <a:ext uri="{FF2B5EF4-FFF2-40B4-BE49-F238E27FC236}">
                <a16:creationId xmlns:a16="http://schemas.microsoft.com/office/drawing/2014/main" id="{65EC1E52-5F9D-4E95-89AE-C9980B0B4B4C}"/>
              </a:ext>
            </a:extLst>
          </p:cNvPr>
          <p:cNvPicPr>
            <a:picLocks noChangeAspect="1"/>
          </p:cNvPicPr>
          <p:nvPr/>
        </p:nvPicPr>
        <p:blipFill>
          <a:blip r:embed="rId8"/>
          <a:stretch>
            <a:fillRect/>
          </a:stretch>
        </p:blipFill>
        <p:spPr>
          <a:xfrm>
            <a:off x="2336136" y="4850131"/>
            <a:ext cx="3748645" cy="626265"/>
          </a:xfrm>
          <a:prstGeom prst="rect">
            <a:avLst/>
          </a:prstGeom>
        </p:spPr>
      </p:pic>
    </p:spTree>
    <p:extLst>
      <p:ext uri="{BB962C8B-B14F-4D97-AF65-F5344CB8AC3E}">
        <p14:creationId xmlns:p14="http://schemas.microsoft.com/office/powerpoint/2010/main" val="415385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5E780-69E2-4EBD-A1AE-EB3761B404AD}"/>
              </a:ext>
            </a:extLst>
          </p:cNvPr>
          <p:cNvSpPr>
            <a:spLocks noGrp="1"/>
          </p:cNvSpPr>
          <p:nvPr>
            <p:ph type="title"/>
          </p:nvPr>
        </p:nvSpPr>
        <p:spPr>
          <a:xfrm>
            <a:off x="991608" y="56126"/>
            <a:ext cx="8168208" cy="790865"/>
          </a:xfrm>
        </p:spPr>
        <p:txBody>
          <a:bodyPr/>
          <a:lstStyle/>
          <a:p>
            <a:r>
              <a:rPr lang="en-US" altLang="zh-CN" dirty="0"/>
              <a:t>2.2 </a:t>
            </a:r>
            <a:r>
              <a:rPr lang="en-US" altLang="zh-CN" dirty="0" err="1"/>
              <a:t>JSCCformer</a:t>
            </a:r>
            <a:r>
              <a:rPr lang="en-US" altLang="zh-CN" dirty="0"/>
              <a:t> Architecture</a:t>
            </a:r>
            <a:endParaRPr lang="zh-CN" altLang="en-US" dirty="0"/>
          </a:p>
        </p:txBody>
      </p:sp>
      <p:sp>
        <p:nvSpPr>
          <p:cNvPr id="3" name="灯片编号占位符 2">
            <a:extLst>
              <a:ext uri="{FF2B5EF4-FFF2-40B4-BE49-F238E27FC236}">
                <a16:creationId xmlns:a16="http://schemas.microsoft.com/office/drawing/2014/main" id="{F1DFB315-FE80-4EF9-BC4D-3095BA39CE0B}"/>
              </a:ext>
            </a:extLst>
          </p:cNvPr>
          <p:cNvSpPr>
            <a:spLocks noGrp="1"/>
          </p:cNvSpPr>
          <p:nvPr>
            <p:ph type="sldNum" sz="quarter" idx="12"/>
          </p:nvPr>
        </p:nvSpPr>
        <p:spPr/>
        <p:txBody>
          <a:bodyPr/>
          <a:lstStyle/>
          <a:p>
            <a:fld id="{2515AB8F-1C56-49E9-90C8-78D22B0C1B97}" type="slidenum">
              <a:rPr lang="zh-CN" altLang="en-US" smtClean="0"/>
              <a:t>7</a:t>
            </a:fld>
            <a:endParaRPr lang="zh-CN" altLang="en-US" dirty="0"/>
          </a:p>
        </p:txBody>
      </p:sp>
      <p:pic>
        <p:nvPicPr>
          <p:cNvPr id="5" name="图片 4">
            <a:extLst>
              <a:ext uri="{FF2B5EF4-FFF2-40B4-BE49-F238E27FC236}">
                <a16:creationId xmlns:a16="http://schemas.microsoft.com/office/drawing/2014/main" id="{A5EBA92B-A84C-455F-96EE-EE8BFEE09C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448" y="1021080"/>
            <a:ext cx="8570422" cy="4358640"/>
          </a:xfrm>
          <a:prstGeom prst="rect">
            <a:avLst/>
          </a:prstGeom>
        </p:spPr>
      </p:pic>
      <p:graphicFrame>
        <p:nvGraphicFramePr>
          <p:cNvPr id="6" name="对象 5">
            <a:extLst>
              <a:ext uri="{FF2B5EF4-FFF2-40B4-BE49-F238E27FC236}">
                <a16:creationId xmlns:a16="http://schemas.microsoft.com/office/drawing/2014/main" id="{1CBF847E-21CE-4EBF-ACE7-FC250C200BEF}"/>
              </a:ext>
            </a:extLst>
          </p:cNvPr>
          <p:cNvGraphicFramePr>
            <a:graphicFrameLocks noChangeAspect="1"/>
          </p:cNvGraphicFramePr>
          <p:nvPr>
            <p:extLst>
              <p:ext uri="{D42A27DB-BD31-4B8C-83A1-F6EECF244321}">
                <p14:modId xmlns:p14="http://schemas.microsoft.com/office/powerpoint/2010/main" val="2259341367"/>
              </p:ext>
            </p:extLst>
          </p:nvPr>
        </p:nvGraphicFramePr>
        <p:xfrm>
          <a:off x="219333" y="5882210"/>
          <a:ext cx="1646811" cy="526979"/>
        </p:xfrm>
        <a:graphic>
          <a:graphicData uri="http://schemas.openxmlformats.org/presentationml/2006/ole">
            <mc:AlternateContent xmlns:mc="http://schemas.openxmlformats.org/markup-compatibility/2006">
              <mc:Choice xmlns:v="urn:schemas-microsoft-com:vml" Requires="v">
                <p:oleObj spid="_x0000_s5278" name="Equation" r:id="rId5" imgW="634680" imgH="203040" progId="Equation.DSMT4">
                  <p:embed/>
                </p:oleObj>
              </mc:Choice>
              <mc:Fallback>
                <p:oleObj name="Equation" r:id="rId5" imgW="634680" imgH="203040" progId="Equation.DSMT4">
                  <p:embed/>
                  <p:pic>
                    <p:nvPicPr>
                      <p:cNvPr id="0" name=""/>
                      <p:cNvPicPr/>
                      <p:nvPr/>
                    </p:nvPicPr>
                    <p:blipFill>
                      <a:blip r:embed="rId6"/>
                      <a:stretch>
                        <a:fillRect/>
                      </a:stretch>
                    </p:blipFill>
                    <p:spPr>
                      <a:xfrm>
                        <a:off x="219333" y="5882210"/>
                        <a:ext cx="1646811" cy="526979"/>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24CA4123-4897-4D93-9B0F-1830DB3020BA}"/>
              </a:ext>
            </a:extLst>
          </p:cNvPr>
          <p:cNvPicPr>
            <a:picLocks noChangeAspect="1"/>
          </p:cNvPicPr>
          <p:nvPr/>
        </p:nvPicPr>
        <p:blipFill>
          <a:blip r:embed="rId7"/>
          <a:stretch>
            <a:fillRect/>
          </a:stretch>
        </p:blipFill>
        <p:spPr>
          <a:xfrm>
            <a:off x="0" y="1611848"/>
            <a:ext cx="3067050" cy="409575"/>
          </a:xfrm>
          <a:prstGeom prst="rect">
            <a:avLst/>
          </a:prstGeom>
        </p:spPr>
      </p:pic>
      <p:sp>
        <p:nvSpPr>
          <p:cNvPr id="12" name="矩形 11">
            <a:extLst>
              <a:ext uri="{FF2B5EF4-FFF2-40B4-BE49-F238E27FC236}">
                <a16:creationId xmlns:a16="http://schemas.microsoft.com/office/drawing/2014/main" id="{DB9F52E0-779F-4D9D-BEFB-3C6E2FCA9D30}"/>
              </a:ext>
            </a:extLst>
          </p:cNvPr>
          <p:cNvSpPr/>
          <p:nvPr/>
        </p:nvSpPr>
        <p:spPr>
          <a:xfrm>
            <a:off x="3284220" y="2705100"/>
            <a:ext cx="2087880" cy="18440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0FEBEC3-3867-43A0-A6B2-37FFAC55A657}"/>
              </a:ext>
            </a:extLst>
          </p:cNvPr>
          <p:cNvPicPr>
            <a:picLocks noChangeAspect="1"/>
          </p:cNvPicPr>
          <p:nvPr/>
        </p:nvPicPr>
        <p:blipFill>
          <a:blip r:embed="rId8"/>
          <a:stretch>
            <a:fillRect/>
          </a:stretch>
        </p:blipFill>
        <p:spPr>
          <a:xfrm>
            <a:off x="60222" y="2705100"/>
            <a:ext cx="3048002" cy="350520"/>
          </a:xfrm>
          <a:prstGeom prst="rect">
            <a:avLst/>
          </a:prstGeom>
        </p:spPr>
      </p:pic>
      <p:pic>
        <p:nvPicPr>
          <p:cNvPr id="14" name="图片 13">
            <a:extLst>
              <a:ext uri="{FF2B5EF4-FFF2-40B4-BE49-F238E27FC236}">
                <a16:creationId xmlns:a16="http://schemas.microsoft.com/office/drawing/2014/main" id="{EFA84571-C56F-4B5B-BF11-85CD6302FC5B}"/>
              </a:ext>
            </a:extLst>
          </p:cNvPr>
          <p:cNvPicPr>
            <a:picLocks noChangeAspect="1"/>
          </p:cNvPicPr>
          <p:nvPr/>
        </p:nvPicPr>
        <p:blipFill>
          <a:blip r:embed="rId9"/>
          <a:stretch>
            <a:fillRect/>
          </a:stretch>
        </p:blipFill>
        <p:spPr>
          <a:xfrm>
            <a:off x="60222" y="3044775"/>
            <a:ext cx="2276475" cy="571500"/>
          </a:xfrm>
          <a:prstGeom prst="rect">
            <a:avLst/>
          </a:prstGeom>
        </p:spPr>
      </p:pic>
      <p:pic>
        <p:nvPicPr>
          <p:cNvPr id="15" name="图片 14">
            <a:extLst>
              <a:ext uri="{FF2B5EF4-FFF2-40B4-BE49-F238E27FC236}">
                <a16:creationId xmlns:a16="http://schemas.microsoft.com/office/drawing/2014/main" id="{2FF23FFF-779B-4E68-959B-CA70C74E7D44}"/>
              </a:ext>
            </a:extLst>
          </p:cNvPr>
          <p:cNvPicPr>
            <a:picLocks noChangeAspect="1"/>
          </p:cNvPicPr>
          <p:nvPr/>
        </p:nvPicPr>
        <p:blipFill>
          <a:blip r:embed="rId10"/>
          <a:stretch>
            <a:fillRect/>
          </a:stretch>
        </p:blipFill>
        <p:spPr>
          <a:xfrm>
            <a:off x="60222" y="3605431"/>
            <a:ext cx="2521449" cy="425845"/>
          </a:xfrm>
          <a:prstGeom prst="rect">
            <a:avLst/>
          </a:prstGeom>
        </p:spPr>
      </p:pic>
      <p:pic>
        <p:nvPicPr>
          <p:cNvPr id="16" name="图片 15">
            <a:extLst>
              <a:ext uri="{FF2B5EF4-FFF2-40B4-BE49-F238E27FC236}">
                <a16:creationId xmlns:a16="http://schemas.microsoft.com/office/drawing/2014/main" id="{B97D5211-025D-42C7-AF98-2A7C1A9D09B0}"/>
              </a:ext>
            </a:extLst>
          </p:cNvPr>
          <p:cNvPicPr>
            <a:picLocks noChangeAspect="1"/>
          </p:cNvPicPr>
          <p:nvPr/>
        </p:nvPicPr>
        <p:blipFill>
          <a:blip r:embed="rId11"/>
          <a:stretch>
            <a:fillRect/>
          </a:stretch>
        </p:blipFill>
        <p:spPr>
          <a:xfrm>
            <a:off x="4117666" y="5955099"/>
            <a:ext cx="2674114" cy="556121"/>
          </a:xfrm>
          <a:prstGeom prst="rect">
            <a:avLst/>
          </a:prstGeom>
        </p:spPr>
      </p:pic>
      <p:pic>
        <p:nvPicPr>
          <p:cNvPr id="17" name="图片 16">
            <a:extLst>
              <a:ext uri="{FF2B5EF4-FFF2-40B4-BE49-F238E27FC236}">
                <a16:creationId xmlns:a16="http://schemas.microsoft.com/office/drawing/2014/main" id="{FB959968-C3C8-4821-9BA2-93662981DB16}"/>
              </a:ext>
            </a:extLst>
          </p:cNvPr>
          <p:cNvPicPr>
            <a:picLocks noChangeAspect="1"/>
          </p:cNvPicPr>
          <p:nvPr/>
        </p:nvPicPr>
        <p:blipFill rotWithShape="1">
          <a:blip r:embed="rId12"/>
          <a:srcRect t="7985"/>
          <a:stretch/>
        </p:blipFill>
        <p:spPr>
          <a:xfrm>
            <a:off x="1956669" y="5929531"/>
            <a:ext cx="1997420" cy="545319"/>
          </a:xfrm>
          <a:prstGeom prst="rect">
            <a:avLst/>
          </a:prstGeom>
        </p:spPr>
      </p:pic>
      <p:pic>
        <p:nvPicPr>
          <p:cNvPr id="18" name="图片 17">
            <a:extLst>
              <a:ext uri="{FF2B5EF4-FFF2-40B4-BE49-F238E27FC236}">
                <a16:creationId xmlns:a16="http://schemas.microsoft.com/office/drawing/2014/main" id="{44784D0B-7502-4A6F-8FB5-D21F4E2897A3}"/>
              </a:ext>
            </a:extLst>
          </p:cNvPr>
          <p:cNvPicPr>
            <a:picLocks noChangeAspect="1"/>
          </p:cNvPicPr>
          <p:nvPr/>
        </p:nvPicPr>
        <p:blipFill>
          <a:blip r:embed="rId13"/>
          <a:stretch>
            <a:fillRect/>
          </a:stretch>
        </p:blipFill>
        <p:spPr>
          <a:xfrm>
            <a:off x="8746825" y="5955099"/>
            <a:ext cx="1386863" cy="502140"/>
          </a:xfrm>
          <a:prstGeom prst="rect">
            <a:avLst/>
          </a:prstGeom>
        </p:spPr>
      </p:pic>
      <p:pic>
        <p:nvPicPr>
          <p:cNvPr id="19" name="图片 18">
            <a:extLst>
              <a:ext uri="{FF2B5EF4-FFF2-40B4-BE49-F238E27FC236}">
                <a16:creationId xmlns:a16="http://schemas.microsoft.com/office/drawing/2014/main" id="{F026ACF5-21AB-4219-9D98-CCC7641DCF48}"/>
              </a:ext>
            </a:extLst>
          </p:cNvPr>
          <p:cNvPicPr>
            <a:picLocks noChangeAspect="1"/>
          </p:cNvPicPr>
          <p:nvPr/>
        </p:nvPicPr>
        <p:blipFill>
          <a:blip r:embed="rId14"/>
          <a:stretch>
            <a:fillRect/>
          </a:stretch>
        </p:blipFill>
        <p:spPr>
          <a:xfrm>
            <a:off x="6809666" y="5868815"/>
            <a:ext cx="1804990" cy="502140"/>
          </a:xfrm>
          <a:prstGeom prst="rect">
            <a:avLst/>
          </a:prstGeom>
        </p:spPr>
      </p:pic>
    </p:spTree>
    <p:extLst>
      <p:ext uri="{BB962C8B-B14F-4D97-AF65-F5344CB8AC3E}">
        <p14:creationId xmlns:p14="http://schemas.microsoft.com/office/powerpoint/2010/main" val="260261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655787-5DD1-05E5-CDFF-710EEF484A7B}"/>
              </a:ext>
            </a:extLst>
          </p:cNvPr>
          <p:cNvSpPr>
            <a:spLocks noGrp="1"/>
          </p:cNvSpPr>
          <p:nvPr>
            <p:ph type="sldNum" sz="quarter" idx="12"/>
          </p:nvPr>
        </p:nvSpPr>
        <p:spPr/>
        <p:txBody>
          <a:bodyPr/>
          <a:lstStyle/>
          <a:p>
            <a:fld id="{2515AB8F-1C56-49E9-90C8-78D22B0C1B97}" type="slidenum">
              <a:rPr lang="zh-CN" altLang="en-US" smtClean="0"/>
              <a:t>8</a:t>
            </a:fld>
            <a:endParaRPr lang="zh-CN" altLang="en-US" dirty="0"/>
          </a:p>
        </p:txBody>
      </p:sp>
      <p:sp>
        <p:nvSpPr>
          <p:cNvPr id="5" name="标题 4">
            <a:extLst>
              <a:ext uri="{FF2B5EF4-FFF2-40B4-BE49-F238E27FC236}">
                <a16:creationId xmlns:a16="http://schemas.microsoft.com/office/drawing/2014/main" id="{9AAF4CDB-6842-4BBC-9187-3D40922E7D39}"/>
              </a:ext>
            </a:extLst>
          </p:cNvPr>
          <p:cNvSpPr>
            <a:spLocks noGrp="1"/>
          </p:cNvSpPr>
          <p:nvPr>
            <p:ph type="title"/>
          </p:nvPr>
        </p:nvSpPr>
        <p:spPr>
          <a:xfrm>
            <a:off x="944716" y="56127"/>
            <a:ext cx="8168208" cy="790865"/>
          </a:xfrm>
        </p:spPr>
        <p:txBody>
          <a:bodyPr>
            <a:normAutofit/>
          </a:bodyPr>
          <a:lstStyle/>
          <a:p>
            <a:r>
              <a:rPr lang="en-US" altLang="zh-CN" dirty="0"/>
              <a:t>3.1 Attacker Setting</a:t>
            </a:r>
            <a:endParaRPr lang="zh-CN" altLang="en-US" dirty="0"/>
          </a:p>
        </p:txBody>
      </p:sp>
      <p:sp>
        <p:nvSpPr>
          <p:cNvPr id="59" name="文本框 58">
            <a:extLst>
              <a:ext uri="{FF2B5EF4-FFF2-40B4-BE49-F238E27FC236}">
                <a16:creationId xmlns:a16="http://schemas.microsoft.com/office/drawing/2014/main" id="{BFA63EBD-28DB-4DDC-BB74-04252FEAAF4C}"/>
              </a:ext>
            </a:extLst>
          </p:cNvPr>
          <p:cNvSpPr txBox="1"/>
          <p:nvPr/>
        </p:nvSpPr>
        <p:spPr>
          <a:xfrm>
            <a:off x="548640" y="1182916"/>
            <a:ext cx="6096000" cy="3139321"/>
          </a:xfrm>
          <a:prstGeom prst="rect">
            <a:avLst/>
          </a:prstGeom>
          <a:noFill/>
        </p:spPr>
        <p:txBody>
          <a:bodyPr wrap="square">
            <a:spAutoFit/>
          </a:bodyPr>
          <a:lstStyle/>
          <a:p>
            <a:pPr marL="285750" indent="-285750">
              <a:buFont typeface="Wingdings" panose="05000000000000000000" pitchFamily="2" charset="2"/>
              <a:buChar char="p"/>
            </a:pPr>
            <a:r>
              <a:rPr lang="zh-CN" altLang="en-US" b="1" i="0" dirty="0">
                <a:solidFill>
                  <a:srgbClr val="2A2B2E"/>
                </a:solidFill>
                <a:effectLst/>
                <a:latin typeface="PingFang SC"/>
              </a:rPr>
              <a:t>攻击者的能力</a:t>
            </a:r>
            <a:r>
              <a:rPr lang="en-US" altLang="zh-CN" dirty="0">
                <a:solidFill>
                  <a:srgbClr val="2A2B2E"/>
                </a:solidFill>
                <a:latin typeface="PingFang SC"/>
              </a:rPr>
              <a:t>:</a:t>
            </a:r>
            <a:r>
              <a:rPr lang="zh-CN" altLang="en-US" b="0" i="0" dirty="0">
                <a:solidFill>
                  <a:srgbClr val="2A2B2E"/>
                </a:solidFill>
                <a:effectLst/>
                <a:latin typeface="PingFang SC"/>
              </a:rPr>
              <a:t>我们</a:t>
            </a:r>
            <a:r>
              <a:rPr lang="zh-CN" altLang="en-US" dirty="0">
                <a:solidFill>
                  <a:srgbClr val="2A2B2E"/>
                </a:solidFill>
                <a:latin typeface="PingFang SC"/>
              </a:rPr>
              <a:t>考虑与</a:t>
            </a:r>
            <a:r>
              <a:rPr lang="zh-CN" altLang="en-US" b="0" i="0" dirty="0">
                <a:solidFill>
                  <a:srgbClr val="2A2B2E"/>
                </a:solidFill>
                <a:effectLst/>
                <a:latin typeface="PingFang SC"/>
              </a:rPr>
              <a:t>之前的工作</a:t>
            </a:r>
            <a:r>
              <a:rPr lang="en-US" altLang="zh-CN" b="0" i="0" dirty="0">
                <a:solidFill>
                  <a:srgbClr val="2A2B2E"/>
                </a:solidFill>
                <a:effectLst/>
                <a:latin typeface="PingFang SC"/>
              </a:rPr>
              <a:t>[1]-[4]</a:t>
            </a:r>
            <a:r>
              <a:rPr lang="zh-CN" altLang="en-US" b="0" i="0" dirty="0">
                <a:solidFill>
                  <a:srgbClr val="2A2B2E"/>
                </a:solidFill>
                <a:effectLst/>
                <a:latin typeface="PingFang SC"/>
              </a:rPr>
              <a:t>中相同的攻击设置，包括</a:t>
            </a:r>
            <a:r>
              <a:rPr lang="en-US" altLang="zh-CN" b="0" i="0" dirty="0" err="1">
                <a:solidFill>
                  <a:srgbClr val="2A2B2E"/>
                </a:solidFill>
                <a:effectLst/>
                <a:latin typeface="PingFang SC"/>
              </a:rPr>
              <a:t>WaNet</a:t>
            </a:r>
            <a:r>
              <a:rPr lang="en-US" altLang="zh-CN" b="0" i="0" dirty="0">
                <a:solidFill>
                  <a:srgbClr val="2A2B2E"/>
                </a:solidFill>
                <a:effectLst/>
                <a:latin typeface="PingFang SC"/>
              </a:rPr>
              <a:t> [3]</a:t>
            </a:r>
            <a:r>
              <a:rPr lang="zh-CN" altLang="en-US" b="0" i="0" dirty="0">
                <a:solidFill>
                  <a:srgbClr val="2A2B2E"/>
                </a:solidFill>
                <a:effectLst/>
                <a:latin typeface="PingFang SC"/>
              </a:rPr>
              <a:t>，我们假设攻击者对训练过程有完全的控制，并且可以修改训练数据集进行后门注入。然后，外包的后门模型将被交付给受害用户。</a:t>
            </a:r>
            <a:endParaRPr lang="en-US" altLang="zh-CN" b="0" i="0" dirty="0">
              <a:solidFill>
                <a:srgbClr val="2A2B2E"/>
              </a:solidFill>
              <a:effectLst/>
              <a:latin typeface="PingFang SC"/>
            </a:endParaRPr>
          </a:p>
          <a:p>
            <a:pPr marL="285750" indent="-285750">
              <a:buFont typeface="Wingdings" panose="05000000000000000000" pitchFamily="2" charset="2"/>
              <a:buChar char="p"/>
            </a:pPr>
            <a:endParaRPr lang="en-US" altLang="zh-CN" b="0" i="0" dirty="0">
              <a:solidFill>
                <a:srgbClr val="2A2B2E"/>
              </a:solidFill>
              <a:effectLst/>
              <a:latin typeface="PingFang SC"/>
            </a:endParaRPr>
          </a:p>
          <a:p>
            <a:pPr marL="285750" indent="-285750">
              <a:buFont typeface="Wingdings" panose="05000000000000000000" pitchFamily="2" charset="2"/>
              <a:buChar char="p"/>
            </a:pPr>
            <a:r>
              <a:rPr lang="zh-CN" altLang="en-US" b="1" i="0" dirty="0">
                <a:solidFill>
                  <a:srgbClr val="2A2B2E"/>
                </a:solidFill>
                <a:effectLst/>
                <a:latin typeface="PingFang SC"/>
              </a:rPr>
              <a:t>攻击者的目标</a:t>
            </a:r>
            <a:r>
              <a:rPr lang="en-US" altLang="zh-CN" b="1" i="0" dirty="0">
                <a:solidFill>
                  <a:srgbClr val="2A2B2E"/>
                </a:solidFill>
                <a:effectLst/>
                <a:latin typeface="PingFang SC"/>
              </a:rPr>
              <a:t>:</a:t>
            </a:r>
            <a:r>
              <a:rPr lang="zh-CN" altLang="en-US" b="0" i="0" dirty="0">
                <a:solidFill>
                  <a:srgbClr val="2A2B2E"/>
                </a:solidFill>
                <a:effectLst/>
                <a:latin typeface="PingFang SC"/>
              </a:rPr>
              <a:t>有效后门攻击的主要目标是保持外包模型在干净样本上的性能和准确性，同时对触发样本诱导不正确的图像重建。具体来说，在针对性攻击中，攻击者的目的是在发送的信号通过特定的信道条件时，确保接收方重构出目标图像。</a:t>
            </a:r>
            <a:br>
              <a:rPr lang="zh-CN" altLang="en-US" dirty="0">
                <a:effectLst/>
              </a:rPr>
            </a:br>
            <a:endParaRPr lang="zh-CN" altLang="en-US" dirty="0"/>
          </a:p>
        </p:txBody>
      </p:sp>
      <p:pic>
        <p:nvPicPr>
          <p:cNvPr id="6146" name="Picture 2">
            <a:extLst>
              <a:ext uri="{FF2B5EF4-FFF2-40B4-BE49-F238E27FC236}">
                <a16:creationId xmlns:a16="http://schemas.microsoft.com/office/drawing/2014/main" id="{86ACE708-780E-4DB2-A23A-C1BA0BC75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445" y="451559"/>
            <a:ext cx="3800275" cy="2557328"/>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4" descr="图片">
            <a:extLst>
              <a:ext uri="{FF2B5EF4-FFF2-40B4-BE49-F238E27FC236}">
                <a16:creationId xmlns:a16="http://schemas.microsoft.com/office/drawing/2014/main" id="{C9296FE5-45EB-4EF0-A084-7670E9C25D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图片">
            <a:extLst>
              <a:ext uri="{FF2B5EF4-FFF2-40B4-BE49-F238E27FC236}">
                <a16:creationId xmlns:a16="http://schemas.microsoft.com/office/drawing/2014/main" id="{0E5F3840-EDF5-4309-9B5F-500E090DBF9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图片 24">
            <a:extLst>
              <a:ext uri="{FF2B5EF4-FFF2-40B4-BE49-F238E27FC236}">
                <a16:creationId xmlns:a16="http://schemas.microsoft.com/office/drawing/2014/main" id="{EEBFFCED-F71A-456D-AEE3-B8805D148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2806" y="3371122"/>
            <a:ext cx="4036794" cy="3154680"/>
          </a:xfrm>
          <a:prstGeom prst="rect">
            <a:avLst/>
          </a:prstGeom>
        </p:spPr>
      </p:pic>
      <p:sp>
        <p:nvSpPr>
          <p:cNvPr id="60" name="文本框 59">
            <a:extLst>
              <a:ext uri="{FF2B5EF4-FFF2-40B4-BE49-F238E27FC236}">
                <a16:creationId xmlns:a16="http://schemas.microsoft.com/office/drawing/2014/main" id="{BF5B78C4-B881-4D42-B15B-821E5F470B42}"/>
              </a:ext>
            </a:extLst>
          </p:cNvPr>
          <p:cNvSpPr txBox="1"/>
          <p:nvPr/>
        </p:nvSpPr>
        <p:spPr>
          <a:xfrm>
            <a:off x="155577" y="5067509"/>
            <a:ext cx="7475220" cy="2123658"/>
          </a:xfrm>
          <a:prstGeom prst="rect">
            <a:avLst/>
          </a:prstGeom>
          <a:noFill/>
        </p:spPr>
        <p:txBody>
          <a:bodyPr wrap="square">
            <a:spAutoFit/>
          </a:bodyPr>
          <a:lstStyle/>
          <a:p>
            <a:r>
              <a:rPr lang="en-US" altLang="zh-CN" sz="1200" dirty="0">
                <a:solidFill>
                  <a:schemeClr val="bg1">
                    <a:lumMod val="75000"/>
                  </a:schemeClr>
                </a:solidFill>
              </a:rPr>
              <a:t>[1] </a:t>
            </a:r>
            <a:r>
              <a:rPr lang="zh-CN" altLang="en-US" sz="1200" dirty="0">
                <a:solidFill>
                  <a:schemeClr val="bg1">
                    <a:lumMod val="75000"/>
                  </a:schemeClr>
                </a:solidFill>
              </a:rPr>
              <a:t>Saha, A.; Subramanya, A.; and Pirsiavash, H. 2020. Hidden trigger backdoor attacks. In Proceedings of the AAAI conference on artificial intelligence, volume 34, 11957–11965.</a:t>
            </a:r>
            <a:endParaRPr lang="en-US" altLang="zh-CN" sz="1200" dirty="0">
              <a:solidFill>
                <a:schemeClr val="bg1">
                  <a:lumMod val="75000"/>
                </a:schemeClr>
              </a:solidFill>
            </a:endParaRPr>
          </a:p>
          <a:p>
            <a:r>
              <a:rPr lang="en-US" altLang="zh-CN" sz="1200" dirty="0">
                <a:solidFill>
                  <a:schemeClr val="bg1">
                    <a:lumMod val="75000"/>
                  </a:schemeClr>
                </a:solidFill>
              </a:rPr>
              <a:t>[2] Wang, B.; Yao, Y.; Shan, S.; Li, H.; Viswanath, B.; Zheng, H.; and Zhao, B. Y. 2019. Neural cleanse: Identifying and mitigating backdoor attacks in neural networks. In 2019 IEEE Symposium on Security and Privacy (SP), 707–723. IEEE.</a:t>
            </a:r>
          </a:p>
          <a:p>
            <a:r>
              <a:rPr lang="en-US" altLang="zh-CN" sz="1200" dirty="0">
                <a:solidFill>
                  <a:schemeClr val="bg1">
                    <a:lumMod val="75000"/>
                  </a:schemeClr>
                </a:solidFill>
              </a:rPr>
              <a:t>[3] Nguyen, A.; and Tran, A. 2021. </a:t>
            </a:r>
            <a:r>
              <a:rPr lang="en-US" altLang="zh-CN" sz="1200" dirty="0" err="1">
                <a:solidFill>
                  <a:schemeClr val="bg1">
                    <a:lumMod val="75000"/>
                  </a:schemeClr>
                </a:solidFill>
              </a:rPr>
              <a:t>WaNet</a:t>
            </a:r>
            <a:r>
              <a:rPr lang="en-US" altLang="zh-CN" sz="1200" dirty="0">
                <a:solidFill>
                  <a:schemeClr val="bg1">
                    <a:lumMod val="75000"/>
                  </a:schemeClr>
                </a:solidFill>
              </a:rPr>
              <a:t>–Imperceptible Warping-based Backdoor Attack. </a:t>
            </a:r>
            <a:r>
              <a:rPr lang="en-US" altLang="zh-CN" sz="1200" dirty="0" err="1">
                <a:solidFill>
                  <a:schemeClr val="bg1">
                    <a:lumMod val="75000"/>
                  </a:schemeClr>
                </a:solidFill>
              </a:rPr>
              <a:t>arXiv</a:t>
            </a:r>
            <a:r>
              <a:rPr lang="en-US" altLang="zh-CN" sz="1200" dirty="0">
                <a:solidFill>
                  <a:schemeClr val="bg1">
                    <a:lumMod val="75000"/>
                  </a:schemeClr>
                </a:solidFill>
              </a:rPr>
              <a:t> preprint arXiv:2102.10369.</a:t>
            </a:r>
          </a:p>
          <a:p>
            <a:r>
              <a:rPr lang="en-US" altLang="zh-CN" sz="1200" dirty="0">
                <a:solidFill>
                  <a:schemeClr val="bg1">
                    <a:lumMod val="75000"/>
                  </a:schemeClr>
                </a:solidFill>
              </a:rPr>
              <a:t>[4] Nguyen, T. A.; and Tran, A. 2020. Input-aware dynamic backdoor attack. Advances in Neural Information Processing Systems, 33: 3454–3464.</a:t>
            </a:r>
          </a:p>
          <a:p>
            <a:endParaRPr lang="en-US" altLang="zh-CN" sz="1200" dirty="0">
              <a:solidFill>
                <a:schemeClr val="bg1">
                  <a:lumMod val="75000"/>
                </a:schemeClr>
              </a:solidFill>
            </a:endParaRPr>
          </a:p>
          <a:p>
            <a:endParaRPr lang="zh-CN" altLang="en-US" sz="1200" dirty="0">
              <a:solidFill>
                <a:schemeClr val="bg1">
                  <a:lumMod val="75000"/>
                </a:schemeClr>
              </a:solidFill>
            </a:endParaRPr>
          </a:p>
        </p:txBody>
      </p:sp>
    </p:spTree>
    <p:extLst>
      <p:ext uri="{BB962C8B-B14F-4D97-AF65-F5344CB8AC3E}">
        <p14:creationId xmlns:p14="http://schemas.microsoft.com/office/powerpoint/2010/main" val="3003865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97028-18BE-442F-B991-4C4766DB4CE9}"/>
              </a:ext>
            </a:extLst>
          </p:cNvPr>
          <p:cNvSpPr>
            <a:spLocks noGrp="1"/>
          </p:cNvSpPr>
          <p:nvPr>
            <p:ph type="title"/>
          </p:nvPr>
        </p:nvSpPr>
        <p:spPr>
          <a:xfrm>
            <a:off x="1003332" y="79573"/>
            <a:ext cx="8168208" cy="790865"/>
          </a:xfrm>
        </p:spPr>
        <p:txBody>
          <a:bodyPr/>
          <a:lstStyle/>
          <a:p>
            <a:r>
              <a:rPr lang="en-US" altLang="zh-CN" dirty="0"/>
              <a:t>3.2 Trigger Function</a:t>
            </a:r>
            <a:endParaRPr lang="zh-CN" altLang="en-US" dirty="0"/>
          </a:p>
        </p:txBody>
      </p:sp>
      <p:sp>
        <p:nvSpPr>
          <p:cNvPr id="3" name="灯片编号占位符 2">
            <a:extLst>
              <a:ext uri="{FF2B5EF4-FFF2-40B4-BE49-F238E27FC236}">
                <a16:creationId xmlns:a16="http://schemas.microsoft.com/office/drawing/2014/main" id="{2C5AB34D-2DDE-4F6C-8899-6C28773F6EDB}"/>
              </a:ext>
            </a:extLst>
          </p:cNvPr>
          <p:cNvSpPr>
            <a:spLocks noGrp="1"/>
          </p:cNvSpPr>
          <p:nvPr>
            <p:ph type="sldNum" sz="quarter" idx="12"/>
          </p:nvPr>
        </p:nvSpPr>
        <p:spPr/>
        <p:txBody>
          <a:bodyPr/>
          <a:lstStyle/>
          <a:p>
            <a:fld id="{2515AB8F-1C56-49E9-90C8-78D22B0C1B97}" type="slidenum">
              <a:rPr lang="zh-CN" altLang="en-US" smtClean="0"/>
              <a:t>9</a:t>
            </a:fld>
            <a:endParaRPr lang="zh-CN" altLang="en-US" dirty="0"/>
          </a:p>
        </p:txBody>
      </p:sp>
      <p:pic>
        <p:nvPicPr>
          <p:cNvPr id="4" name="图片 3">
            <a:extLst>
              <a:ext uri="{FF2B5EF4-FFF2-40B4-BE49-F238E27FC236}">
                <a16:creationId xmlns:a16="http://schemas.microsoft.com/office/drawing/2014/main" id="{26E69BB0-B992-4367-9B69-D529693E0420}"/>
              </a:ext>
            </a:extLst>
          </p:cNvPr>
          <p:cNvPicPr>
            <a:picLocks noChangeAspect="1"/>
          </p:cNvPicPr>
          <p:nvPr/>
        </p:nvPicPr>
        <p:blipFill>
          <a:blip r:embed="rId3"/>
          <a:stretch>
            <a:fillRect/>
          </a:stretch>
        </p:blipFill>
        <p:spPr>
          <a:xfrm>
            <a:off x="1577114" y="3373796"/>
            <a:ext cx="2163398" cy="490538"/>
          </a:xfrm>
          <a:prstGeom prst="rect">
            <a:avLst/>
          </a:prstGeom>
        </p:spPr>
      </p:pic>
      <p:grpSp>
        <p:nvGrpSpPr>
          <p:cNvPr id="9" name="组合 8">
            <a:extLst>
              <a:ext uri="{FF2B5EF4-FFF2-40B4-BE49-F238E27FC236}">
                <a16:creationId xmlns:a16="http://schemas.microsoft.com/office/drawing/2014/main" id="{61B7702B-6F41-424B-9336-EEBA2156D72C}"/>
              </a:ext>
            </a:extLst>
          </p:cNvPr>
          <p:cNvGrpSpPr/>
          <p:nvPr/>
        </p:nvGrpSpPr>
        <p:grpSpPr>
          <a:xfrm>
            <a:off x="876299" y="4215129"/>
            <a:ext cx="3643349" cy="2141220"/>
            <a:chOff x="4472939" y="2453640"/>
            <a:chExt cx="3643349" cy="2141220"/>
          </a:xfrm>
        </p:grpSpPr>
        <p:pic>
          <p:nvPicPr>
            <p:cNvPr id="5" name="图片 4">
              <a:extLst>
                <a:ext uri="{FF2B5EF4-FFF2-40B4-BE49-F238E27FC236}">
                  <a16:creationId xmlns:a16="http://schemas.microsoft.com/office/drawing/2014/main" id="{3B46859A-F997-4207-881F-BF16342ABC00}"/>
                </a:ext>
              </a:extLst>
            </p:cNvPr>
            <p:cNvPicPr>
              <a:picLocks noChangeAspect="1"/>
            </p:cNvPicPr>
            <p:nvPr/>
          </p:nvPicPr>
          <p:blipFill>
            <a:blip r:embed="rId4"/>
            <a:stretch>
              <a:fillRect/>
            </a:stretch>
          </p:blipFill>
          <p:spPr>
            <a:xfrm>
              <a:off x="5093969" y="2588492"/>
              <a:ext cx="2322971" cy="567544"/>
            </a:xfrm>
            <a:prstGeom prst="rect">
              <a:avLst/>
            </a:prstGeom>
          </p:spPr>
        </p:pic>
        <p:pic>
          <p:nvPicPr>
            <p:cNvPr id="6" name="图片 5">
              <a:extLst>
                <a:ext uri="{FF2B5EF4-FFF2-40B4-BE49-F238E27FC236}">
                  <a16:creationId xmlns:a16="http://schemas.microsoft.com/office/drawing/2014/main" id="{5161C8B6-A89D-4FC8-B114-A734CF17A4F7}"/>
                </a:ext>
              </a:extLst>
            </p:cNvPr>
            <p:cNvPicPr>
              <a:picLocks noChangeAspect="1"/>
            </p:cNvPicPr>
            <p:nvPr/>
          </p:nvPicPr>
          <p:blipFill>
            <a:blip r:embed="rId5"/>
            <a:stretch>
              <a:fillRect/>
            </a:stretch>
          </p:blipFill>
          <p:spPr>
            <a:xfrm>
              <a:off x="4812417" y="3774904"/>
              <a:ext cx="2886075" cy="657225"/>
            </a:xfrm>
            <a:prstGeom prst="rect">
              <a:avLst/>
            </a:prstGeom>
          </p:spPr>
        </p:pic>
        <p:pic>
          <p:nvPicPr>
            <p:cNvPr id="7" name="图片 6">
              <a:extLst>
                <a:ext uri="{FF2B5EF4-FFF2-40B4-BE49-F238E27FC236}">
                  <a16:creationId xmlns:a16="http://schemas.microsoft.com/office/drawing/2014/main" id="{E56ADA61-9A83-442B-AF81-80BA1DA5A239}"/>
                </a:ext>
              </a:extLst>
            </p:cNvPr>
            <p:cNvPicPr>
              <a:picLocks noChangeAspect="1"/>
            </p:cNvPicPr>
            <p:nvPr/>
          </p:nvPicPr>
          <p:blipFill>
            <a:blip r:embed="rId6"/>
            <a:stretch>
              <a:fillRect/>
            </a:stretch>
          </p:blipFill>
          <p:spPr>
            <a:xfrm>
              <a:off x="4893379" y="3228975"/>
              <a:ext cx="2724150" cy="400050"/>
            </a:xfrm>
            <a:prstGeom prst="rect">
              <a:avLst/>
            </a:prstGeom>
          </p:spPr>
        </p:pic>
        <p:sp>
          <p:nvSpPr>
            <p:cNvPr id="8" name="矩形 7">
              <a:extLst>
                <a:ext uri="{FF2B5EF4-FFF2-40B4-BE49-F238E27FC236}">
                  <a16:creationId xmlns:a16="http://schemas.microsoft.com/office/drawing/2014/main" id="{6AE50913-BB08-445C-99CD-6B1365D35D1D}"/>
                </a:ext>
              </a:extLst>
            </p:cNvPr>
            <p:cNvSpPr/>
            <p:nvPr/>
          </p:nvSpPr>
          <p:spPr>
            <a:xfrm>
              <a:off x="4472939" y="2453640"/>
              <a:ext cx="3643349" cy="214122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9495A045-7031-43F4-9072-F439CD0B97F7}"/>
              </a:ext>
            </a:extLst>
          </p:cNvPr>
          <p:cNvGrpSpPr/>
          <p:nvPr/>
        </p:nvGrpSpPr>
        <p:grpSpPr>
          <a:xfrm>
            <a:off x="691901" y="1055855"/>
            <a:ext cx="3933825" cy="1942459"/>
            <a:chOff x="1003332" y="1241272"/>
            <a:chExt cx="3933825" cy="1942459"/>
          </a:xfrm>
        </p:grpSpPr>
        <p:pic>
          <p:nvPicPr>
            <p:cNvPr id="10" name="图片 9">
              <a:extLst>
                <a:ext uri="{FF2B5EF4-FFF2-40B4-BE49-F238E27FC236}">
                  <a16:creationId xmlns:a16="http://schemas.microsoft.com/office/drawing/2014/main" id="{F275B8CF-DE3A-4E51-9E44-12A1B01FCE4A}"/>
                </a:ext>
              </a:extLst>
            </p:cNvPr>
            <p:cNvPicPr>
              <a:picLocks noChangeAspect="1"/>
            </p:cNvPicPr>
            <p:nvPr/>
          </p:nvPicPr>
          <p:blipFill>
            <a:blip r:embed="rId7"/>
            <a:stretch>
              <a:fillRect/>
            </a:stretch>
          </p:blipFill>
          <p:spPr>
            <a:xfrm>
              <a:off x="1603407" y="1241272"/>
              <a:ext cx="2733675" cy="523875"/>
            </a:xfrm>
            <a:prstGeom prst="rect">
              <a:avLst/>
            </a:prstGeom>
          </p:spPr>
        </p:pic>
        <p:pic>
          <p:nvPicPr>
            <p:cNvPr id="11" name="图片 10">
              <a:extLst>
                <a:ext uri="{FF2B5EF4-FFF2-40B4-BE49-F238E27FC236}">
                  <a16:creationId xmlns:a16="http://schemas.microsoft.com/office/drawing/2014/main" id="{8F6EF1D6-753A-416A-90CD-41B33DE48C8D}"/>
                </a:ext>
              </a:extLst>
            </p:cNvPr>
            <p:cNvPicPr>
              <a:picLocks noChangeAspect="1"/>
            </p:cNvPicPr>
            <p:nvPr/>
          </p:nvPicPr>
          <p:blipFill>
            <a:blip r:embed="rId8"/>
            <a:stretch>
              <a:fillRect/>
            </a:stretch>
          </p:blipFill>
          <p:spPr>
            <a:xfrm>
              <a:off x="1512919" y="1765147"/>
              <a:ext cx="2914650" cy="609600"/>
            </a:xfrm>
            <a:prstGeom prst="rect">
              <a:avLst/>
            </a:prstGeom>
          </p:spPr>
        </p:pic>
        <p:pic>
          <p:nvPicPr>
            <p:cNvPr id="12" name="图片 11">
              <a:extLst>
                <a:ext uri="{FF2B5EF4-FFF2-40B4-BE49-F238E27FC236}">
                  <a16:creationId xmlns:a16="http://schemas.microsoft.com/office/drawing/2014/main" id="{3A39105B-A1A2-4EB6-A0B1-2CD147155477}"/>
                </a:ext>
              </a:extLst>
            </p:cNvPr>
            <p:cNvPicPr>
              <a:picLocks noChangeAspect="1"/>
            </p:cNvPicPr>
            <p:nvPr/>
          </p:nvPicPr>
          <p:blipFill>
            <a:blip r:embed="rId9"/>
            <a:stretch>
              <a:fillRect/>
            </a:stretch>
          </p:blipFill>
          <p:spPr>
            <a:xfrm>
              <a:off x="1003332" y="2459831"/>
              <a:ext cx="3933825" cy="400050"/>
            </a:xfrm>
            <a:prstGeom prst="rect">
              <a:avLst/>
            </a:prstGeom>
          </p:spPr>
        </p:pic>
        <p:sp>
          <p:nvSpPr>
            <p:cNvPr id="13" name="矩形 12">
              <a:extLst>
                <a:ext uri="{FF2B5EF4-FFF2-40B4-BE49-F238E27FC236}">
                  <a16:creationId xmlns:a16="http://schemas.microsoft.com/office/drawing/2014/main" id="{7E8C44DE-AFDA-4091-A661-6C0E5D71A0AD}"/>
                </a:ext>
              </a:extLst>
            </p:cNvPr>
            <p:cNvSpPr/>
            <p:nvPr/>
          </p:nvSpPr>
          <p:spPr>
            <a:xfrm>
              <a:off x="1112520" y="1241272"/>
              <a:ext cx="3718560" cy="194245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箭头: 上 14">
            <a:extLst>
              <a:ext uri="{FF2B5EF4-FFF2-40B4-BE49-F238E27FC236}">
                <a16:creationId xmlns:a16="http://schemas.microsoft.com/office/drawing/2014/main" id="{87C270DB-C340-4392-BDDB-601121FB3645}"/>
              </a:ext>
            </a:extLst>
          </p:cNvPr>
          <p:cNvSpPr/>
          <p:nvPr/>
        </p:nvSpPr>
        <p:spPr>
          <a:xfrm>
            <a:off x="2301733" y="3131549"/>
            <a:ext cx="532907" cy="284807"/>
          </a:xfrm>
          <a:prstGeom prst="up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上 15">
            <a:extLst>
              <a:ext uri="{FF2B5EF4-FFF2-40B4-BE49-F238E27FC236}">
                <a16:creationId xmlns:a16="http://schemas.microsoft.com/office/drawing/2014/main" id="{376040F0-3370-4490-A823-E3AC786BF189}"/>
              </a:ext>
            </a:extLst>
          </p:cNvPr>
          <p:cNvSpPr/>
          <p:nvPr/>
        </p:nvSpPr>
        <p:spPr>
          <a:xfrm rot="10800000">
            <a:off x="2301733" y="3864334"/>
            <a:ext cx="532907" cy="284807"/>
          </a:xfrm>
          <a:prstGeom prst="up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燕尾形 16">
            <a:extLst>
              <a:ext uri="{FF2B5EF4-FFF2-40B4-BE49-F238E27FC236}">
                <a16:creationId xmlns:a16="http://schemas.microsoft.com/office/drawing/2014/main" id="{968E04B6-ADA4-48D4-A719-7A1DEE4ECC96}"/>
              </a:ext>
            </a:extLst>
          </p:cNvPr>
          <p:cNvSpPr/>
          <p:nvPr/>
        </p:nvSpPr>
        <p:spPr>
          <a:xfrm>
            <a:off x="4625726" y="3272627"/>
            <a:ext cx="731520" cy="657968"/>
          </a:xfrm>
          <a:prstGeom prst="notched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228F0EE4-071E-4E3D-9E01-48DE3729A154}"/>
              </a:ext>
            </a:extLst>
          </p:cNvPr>
          <p:cNvPicPr>
            <a:picLocks noChangeAspect="1"/>
          </p:cNvPicPr>
          <p:nvPr/>
        </p:nvPicPr>
        <p:blipFill>
          <a:blip r:embed="rId10"/>
          <a:stretch>
            <a:fillRect/>
          </a:stretch>
        </p:blipFill>
        <p:spPr>
          <a:xfrm>
            <a:off x="5489985" y="3378767"/>
            <a:ext cx="1504950" cy="390525"/>
          </a:xfrm>
          <a:prstGeom prst="rect">
            <a:avLst/>
          </a:prstGeom>
        </p:spPr>
      </p:pic>
      <p:grpSp>
        <p:nvGrpSpPr>
          <p:cNvPr id="24" name="组合 23">
            <a:extLst>
              <a:ext uri="{FF2B5EF4-FFF2-40B4-BE49-F238E27FC236}">
                <a16:creationId xmlns:a16="http://schemas.microsoft.com/office/drawing/2014/main" id="{0646AFC8-B91F-4EC6-886F-E2BD13A71B35}"/>
              </a:ext>
            </a:extLst>
          </p:cNvPr>
          <p:cNvGrpSpPr/>
          <p:nvPr/>
        </p:nvGrpSpPr>
        <p:grpSpPr>
          <a:xfrm>
            <a:off x="7801893" y="2274414"/>
            <a:ext cx="2515587" cy="972970"/>
            <a:chOff x="7672353" y="1884530"/>
            <a:chExt cx="2515587" cy="972970"/>
          </a:xfrm>
        </p:grpSpPr>
        <p:pic>
          <p:nvPicPr>
            <p:cNvPr id="19" name="图片 18">
              <a:extLst>
                <a:ext uri="{FF2B5EF4-FFF2-40B4-BE49-F238E27FC236}">
                  <a16:creationId xmlns:a16="http://schemas.microsoft.com/office/drawing/2014/main" id="{B77E6276-E28B-4A53-A217-EE3F696B2093}"/>
                </a:ext>
              </a:extLst>
            </p:cNvPr>
            <p:cNvPicPr>
              <a:picLocks noChangeAspect="1"/>
            </p:cNvPicPr>
            <p:nvPr/>
          </p:nvPicPr>
          <p:blipFill rotWithShape="1">
            <a:blip r:embed="rId11"/>
            <a:srcRect t="21230"/>
            <a:stretch/>
          </p:blipFill>
          <p:spPr>
            <a:xfrm>
              <a:off x="7877634" y="2027084"/>
              <a:ext cx="2105025" cy="285109"/>
            </a:xfrm>
            <a:prstGeom prst="rect">
              <a:avLst/>
            </a:prstGeom>
          </p:spPr>
        </p:pic>
        <p:pic>
          <p:nvPicPr>
            <p:cNvPr id="20" name="图片 19">
              <a:extLst>
                <a:ext uri="{FF2B5EF4-FFF2-40B4-BE49-F238E27FC236}">
                  <a16:creationId xmlns:a16="http://schemas.microsoft.com/office/drawing/2014/main" id="{249430FF-21F2-4E7B-87C8-50B355FCCDF5}"/>
                </a:ext>
              </a:extLst>
            </p:cNvPr>
            <p:cNvPicPr>
              <a:picLocks noChangeAspect="1"/>
            </p:cNvPicPr>
            <p:nvPr/>
          </p:nvPicPr>
          <p:blipFill rotWithShape="1">
            <a:blip r:embed="rId12"/>
            <a:srcRect t="21230"/>
            <a:stretch/>
          </p:blipFill>
          <p:spPr>
            <a:xfrm>
              <a:off x="7896684" y="2426431"/>
              <a:ext cx="2066925" cy="285110"/>
            </a:xfrm>
            <a:prstGeom prst="rect">
              <a:avLst/>
            </a:prstGeom>
          </p:spPr>
        </p:pic>
        <p:sp>
          <p:nvSpPr>
            <p:cNvPr id="23" name="矩形 22">
              <a:extLst>
                <a:ext uri="{FF2B5EF4-FFF2-40B4-BE49-F238E27FC236}">
                  <a16:creationId xmlns:a16="http://schemas.microsoft.com/office/drawing/2014/main" id="{DF1E02DB-F3BA-48C6-91BD-2D9135CE95C5}"/>
                </a:ext>
              </a:extLst>
            </p:cNvPr>
            <p:cNvSpPr/>
            <p:nvPr/>
          </p:nvSpPr>
          <p:spPr>
            <a:xfrm>
              <a:off x="7672353" y="1884530"/>
              <a:ext cx="2515587" cy="972970"/>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9E70C5DD-22FD-4E91-AFC3-F1DB83EA4EA5}"/>
              </a:ext>
            </a:extLst>
          </p:cNvPr>
          <p:cNvGrpSpPr/>
          <p:nvPr/>
        </p:nvGrpSpPr>
        <p:grpSpPr>
          <a:xfrm>
            <a:off x="7801893" y="4187272"/>
            <a:ext cx="2515587" cy="1012106"/>
            <a:chOff x="8026224" y="4222834"/>
            <a:chExt cx="2515587" cy="1012106"/>
          </a:xfrm>
        </p:grpSpPr>
        <p:pic>
          <p:nvPicPr>
            <p:cNvPr id="21" name="图片 20">
              <a:extLst>
                <a:ext uri="{FF2B5EF4-FFF2-40B4-BE49-F238E27FC236}">
                  <a16:creationId xmlns:a16="http://schemas.microsoft.com/office/drawing/2014/main" id="{BDB993B4-632D-494A-BC96-C633AD981158}"/>
                </a:ext>
              </a:extLst>
            </p:cNvPr>
            <p:cNvPicPr>
              <a:picLocks noChangeAspect="1"/>
            </p:cNvPicPr>
            <p:nvPr/>
          </p:nvPicPr>
          <p:blipFill rotWithShape="1">
            <a:blip r:embed="rId13"/>
            <a:srcRect r="67063"/>
            <a:stretch/>
          </p:blipFill>
          <p:spPr>
            <a:xfrm>
              <a:off x="8746825" y="4356762"/>
              <a:ext cx="1047833" cy="352425"/>
            </a:xfrm>
            <a:prstGeom prst="rect">
              <a:avLst/>
            </a:prstGeom>
          </p:spPr>
        </p:pic>
        <p:pic>
          <p:nvPicPr>
            <p:cNvPr id="22" name="图片 21">
              <a:extLst>
                <a:ext uri="{FF2B5EF4-FFF2-40B4-BE49-F238E27FC236}">
                  <a16:creationId xmlns:a16="http://schemas.microsoft.com/office/drawing/2014/main" id="{95AFC6D4-1276-4B5B-A25B-871E2819F93A}"/>
                </a:ext>
              </a:extLst>
            </p:cNvPr>
            <p:cNvPicPr>
              <a:picLocks noChangeAspect="1"/>
            </p:cNvPicPr>
            <p:nvPr/>
          </p:nvPicPr>
          <p:blipFill rotWithShape="1">
            <a:blip r:embed="rId13"/>
            <a:srcRect l="35030" t="1" b="10045"/>
            <a:stretch/>
          </p:blipFill>
          <p:spPr>
            <a:xfrm>
              <a:off x="8308974" y="4794357"/>
              <a:ext cx="2066926" cy="317023"/>
            </a:xfrm>
            <a:prstGeom prst="rect">
              <a:avLst/>
            </a:prstGeom>
          </p:spPr>
        </p:pic>
        <p:sp>
          <p:nvSpPr>
            <p:cNvPr id="25" name="矩形 24">
              <a:extLst>
                <a:ext uri="{FF2B5EF4-FFF2-40B4-BE49-F238E27FC236}">
                  <a16:creationId xmlns:a16="http://schemas.microsoft.com/office/drawing/2014/main" id="{8FC0C2B6-439A-46E4-9A50-7B3EE9BEE8C2}"/>
                </a:ext>
              </a:extLst>
            </p:cNvPr>
            <p:cNvSpPr/>
            <p:nvPr/>
          </p:nvSpPr>
          <p:spPr>
            <a:xfrm>
              <a:off x="8026224" y="4222834"/>
              <a:ext cx="2515587" cy="1012106"/>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26973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logo主色">
      <a:dk1>
        <a:sysClr val="windowText" lastClr="000000"/>
      </a:dk1>
      <a:lt1>
        <a:sysClr val="window" lastClr="FFFFFF"/>
      </a:lt1>
      <a:dk2>
        <a:srgbClr val="44546A"/>
      </a:dk2>
      <a:lt2>
        <a:srgbClr val="E7E6E6"/>
      </a:lt2>
      <a:accent1>
        <a:srgbClr val="18388A"/>
      </a:accent1>
      <a:accent2>
        <a:srgbClr val="9E1213"/>
      </a:accent2>
      <a:accent3>
        <a:srgbClr val="EC8A04"/>
      </a:accent3>
      <a:accent4>
        <a:srgbClr val="FBA533"/>
      </a:accent4>
      <a:accent5>
        <a:srgbClr val="5B7DC1"/>
      </a:accent5>
      <a:accent6>
        <a:srgbClr val="CC3E3E"/>
      </a:accent6>
      <a:hlink>
        <a:srgbClr val="0563C1"/>
      </a:hlink>
      <a:folHlink>
        <a:srgbClr val="954F72"/>
      </a:folHlink>
    </a:clrScheme>
    <a:fontScheme name="ncg3nh5f">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19839</TotalTime>
  <Words>4255</Words>
  <Application>Microsoft Office PowerPoint</Application>
  <PresentationFormat>宽屏</PresentationFormat>
  <Paragraphs>168</Paragraphs>
  <Slides>17</Slides>
  <Notes>15</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17</vt:i4>
      </vt:variant>
    </vt:vector>
  </HeadingPairs>
  <TitlesOfParts>
    <vt:vector size="34" baseType="lpstr">
      <vt:lpstr>HelveticaNeue Regular</vt:lpstr>
      <vt:lpstr>PingFang SC</vt:lpstr>
      <vt:lpstr>PingFang SC</vt:lpstr>
      <vt:lpstr>等线</vt:lpstr>
      <vt:lpstr>微软雅黑</vt:lpstr>
      <vt:lpstr>微软雅黑</vt:lpstr>
      <vt:lpstr>Arial</vt:lpstr>
      <vt:lpstr>Calibri</vt:lpstr>
      <vt:lpstr>Century Gothic</vt:lpstr>
      <vt:lpstr>Consolas</vt:lpstr>
      <vt:lpstr>Segoe UI</vt:lpstr>
      <vt:lpstr>Segoe UI Light</vt:lpstr>
      <vt:lpstr>Times New Roman</vt:lpstr>
      <vt:lpstr>Wingdings</vt:lpstr>
      <vt:lpstr>Office 主题​​</vt:lpstr>
      <vt:lpstr>1_OfficePLUS</vt:lpstr>
      <vt:lpstr>Equation</vt:lpstr>
      <vt:lpstr>PowerPoint 演示文稿</vt:lpstr>
      <vt:lpstr>PowerPoint 演示文稿</vt:lpstr>
      <vt:lpstr>1.1 Background and Related Works</vt:lpstr>
      <vt:lpstr>1.1 Background and Related Works</vt:lpstr>
      <vt:lpstr>1.2 Our Work</vt:lpstr>
      <vt:lpstr>2.1 End-to-End semantic communication problem</vt:lpstr>
      <vt:lpstr>2.2 JSCCformer Architecture</vt:lpstr>
      <vt:lpstr>3.1 Attacker Setting</vt:lpstr>
      <vt:lpstr>3.2 Trigger Function</vt:lpstr>
      <vt:lpstr>3.3 Backdoor training</vt:lpstr>
      <vt:lpstr>4.1 Backdoor Attack Performance Evaluation</vt:lpstr>
      <vt:lpstr>4.1 Backdoor Attack Performance Evaluation</vt:lpstr>
      <vt:lpstr>4.2Testing on Range SNR</vt:lpstr>
      <vt:lpstr>4.3High Resolution Dataset and Visualization</vt:lpstr>
      <vt:lpstr>4.4 Backdoor Detection</vt:lpstr>
      <vt:lpstr>PowerPoint 演示文稿</vt:lpstr>
      <vt:lpstr>3.4 Explainable ML Based Detection Method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佳林 万</cp:lastModifiedBy>
  <cp:revision>3010</cp:revision>
  <dcterms:created xsi:type="dcterms:W3CDTF">2018-12-16T05:38:00Z</dcterms:created>
  <dcterms:modified xsi:type="dcterms:W3CDTF">2025-03-03T09:12:43Z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2052-11.1.0.11691</vt:lpwstr>
  </property>
  <property fmtid="{D5CDD505-2E9C-101B-9397-08002B2CF9AE}" pid="12" name="ICV">
    <vt:lpwstr>A7E076DA73BB46D78428E981A0290956</vt:lpwstr>
  </property>
</Properties>
</file>